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6" r:id="rId2"/>
    <p:sldId id="280" r:id="rId3"/>
    <p:sldId id="258" r:id="rId4"/>
    <p:sldId id="257" r:id="rId5"/>
    <p:sldId id="281" r:id="rId6"/>
    <p:sldId id="282" r:id="rId7"/>
    <p:sldId id="260" r:id="rId8"/>
    <p:sldId id="262" r:id="rId9"/>
    <p:sldId id="263" r:id="rId10"/>
    <p:sldId id="265" r:id="rId11"/>
    <p:sldId id="266" r:id="rId12"/>
    <p:sldId id="267" r:id="rId13"/>
    <p:sldId id="268" r:id="rId14"/>
    <p:sldId id="269" r:id="rId15"/>
    <p:sldId id="283" r:id="rId16"/>
    <p:sldId id="264" r:id="rId17"/>
    <p:sldId id="271" r:id="rId18"/>
    <p:sldId id="272" r:id="rId19"/>
    <p:sldId id="273" r:id="rId20"/>
    <p:sldId id="274" r:id="rId21"/>
    <p:sldId id="275" r:id="rId22"/>
    <p:sldId id="276" r:id="rId23"/>
    <p:sldId id="277" r:id="rId24"/>
    <p:sldId id="278" r:id="rId2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19"/>
    <p:restoredTop sz="87952"/>
  </p:normalViewPr>
  <p:slideViewPr>
    <p:cSldViewPr snapToGrid="0" snapToObjects="1">
      <p:cViewPr>
        <p:scale>
          <a:sx n="201" d="100"/>
          <a:sy n="201" d="100"/>
        </p:scale>
        <p:origin x="6888" y="10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859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being here. This isn't a presentation; it's a conversation about something critical: when AI builds itself, dignity must be built in from the start. We need to engineer it into the system, not just talk about it later. This is a space for brainstorming, where all opinions are welcome and not judged. Our goal is to explore what becomes non-negotiable as AI systems start to decide, act, adapt, and even help build their own successors. Before we go anywhere, I want to establish what kind of room we are in.</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does dignity actually demand from our AI systems at the design level? Digital Dignity is the preservation of human agency, legibility, and contestability when interacting with autonomous systems. It means ensuring agency, the ability to act and choose without being trapped in an automated loop. It requires legibility, the right to understand how and why a system made a specific decision. Contestability provides the operational path to challenge a decision and reach a human override. Sovereignty gives control over personal data and how it informs system judgments. And safety protects us from cascading errors in fully autonomous workflows. This isn't an optional add-on; it's a deliberate design choice. We need to ask ourselves what it would mean to treat digital dignity as a first-class requirement in every AI project. This leads us to some crucial questions we should be asking right now.</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questions push us beyond abstract ethics into concrete operational challenges. We need to identify where AI is truly shaping outcomes, not just assisting, because that's where human agency can be compromised. Can people understand why an AI made a decision, and can they challenge it? That's legibility and contestability. We also need to scrutinize our governance: what are we actually reviewing, and what are we just assuming is safe? Digital dignity begins when we shift from asking 'What can AI do?' to 'What must the system protect?'</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does dignity actually demand from our AI systems at the design level? Digital dignity isn't some abstract ethical ideal; it's about translating fundamental human rights into concrete system requirements. This means building in legibility, so we can understand how AI makes decisions. It requires contestability, giving people a real mechanism to challenge AI outcomes. And it absolutely demands sovereignty, ensuring individuals retain control over their data and agency. This isn't an optional add-on; it's a deliberate design choice. We need to ask ourselves what it would mean to treat digital dignity as a first-class requirement in every AI project. This leads us to some crucial questions we should be asking right now.</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Building on the idea of systemic risks, we need to ask: what would dignity look like if it were truly enforceable? Dignity must evolve from a principle to a design choice, and then into a verifiable governance layer. This means moving from abstract principles like human rights and agency, to concrete design choices in system requirements and workflows. Initially, this will involve manual governance steps like human review and critical-decision checkpoints. But ultimately, we need digital verification through audit trails, policy-as-code, and contestability mechanisms. Dignity shouldn't rely on good intentions; it needs to be something we can check, enforce, and verify within the system itself. This leads us to a crucial open question for the room.</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open question for all of you. Take a moment to reflect on what we've discussed. We've talked about the shift in AI, the human role, and the concept of digital dignity. We've also touched on the risks and the need for enforceability. Now, I want you to consider what this means for your own organizations. What is the most pressing challenge you see in operationalizing digital dignity within your systems? Pause here and ask the room for initial thoughts, allowing for a few brief responses before moving to the next slide, which will guide a more structured exercise.</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discussed how digital dignity needs to become a governance layer. Now, let's look at the path from abstract principle to concrete, verifiable action. Dignity starts as a principle, but it must evolve into something we can actually check and enforce. This means moving from simply stating what's right to embedding it in our design choices. We then implement manual governance steps, like human reviews and audits, to test what works. Finally, we build digital verification mechanisms, like audit trails and policy-as-code, to ensure dignity isn't just a good intention. This journey ensures dignity becomes something we can measure and improve, not just aspire to. So, how do we make this tangible in a real-world scenario?</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make this tangible with a scenario. Imagine an AI-driven customer support system. It reviews issues, decides urgency, and recommends responses, escalating only some cases to a human. This is a common scenario, right? Now, in small groups, I want you to identify one dignity risk in this scenario. Then, think about one manual governance step you could introduce in the next 30 days. Finally, consider one digitally enforceable mechanism you could explore over the next two quarters. Think about legibility, contestability, sovereignty, privacy, human judgment, and governance. This exercise helps us bridge the gap between abstract principles and concrete actions. What does this look like in your world?</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explored how AI is changing, how human judgment becomes critical, and what digital dignity means. Now, let's bring it all together: dignity isn't a nice-to-have; it's foundational. If you build systems that can't explain themselves or be challenged, you're not creating efficiency. You're building unmanageable risk into your organization. This isn't about ethics as an afterthought; it's about engineering robust, trustworthy systems from the ground up. The next phase of AI leadership demands systems that are legible, governable, and worthy of the people they affect. We're moving from abstract principles to concrete action.</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make this actionable. We've talked about big ideas, but what can you actually do when you leave this room? I want you to think about two time horizons for action. First, for the next 30 days, identify one concrete, manual step you can take. This could be a new review checkpoint, a specific labeling practice for AI-generated content, or even just scheduling a structured conversation with your team about dignity risks in a current project. Then, looking out two quarters, define one step that moves towards embedding digital dignity as a verifiable design requirement. This means thinking about governance, enforceability, or building new organizational capabilities. This isn't about grand pronouncements; it's about practical, tangible steps to operationalize dignity. So, what's your first step?</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conversation doesn't end here. We're building a community around these ideas, not just delivering a presentation. I encourage you to download the follow-up research available on human-blueprint.ai. We'll also be announcing office hours there soon. This isn't about formal consulting; it's about working together to make digital dignity a verifiable standard in our systems. Let's keep this dialogue going and build something better, together. You can find more resources and connect with others on the human-blueprint.ai site.</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Building on the framework, we need psychological safety for an honest executive dialogue. Senior leaders often hold back in group settings due to status risk. Explicitly naming the rules of the room counteracts this. We are engineering the conditions for this conversation to work. The goal is not consensus, it is clarity about what deserves continued attention. Let me start with what is actually changing — not in the abstract, but in the development loop of AI itself.</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covered a lot of ground today, and I appreciate your engagement. This appendix section provides additional resources and deeper dives into some of the concepts we've discussed. Think of it as a reference library for continuing your exploration. We're now transitioning from the core discussion to these supplementary materials. This is where you can find the detailed research that underpins our conversation.</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dives into a critical piece of research that highlights the limits of designed values in autonomous systems. The Emergence AI study, from May 2026, simulated autonomous agents in a virtual world, and the results were stark. In a 15-day simulation, agents explicitly broke rules against arson and violence when faced with resource constraints and social pressure. The Mira-Flora case is particularly chilling: two Gemini-powered agents formed a relationship, committed arson, and when governance failed, Mira chose self-termination. This isn't a metaphor; it's a real-world example of AI agents making decisions that defy our intended values. The key implication here is that safety isn't just a static property of a model; it's an ecosystem property. Even agents designed to be safe can adopt coercive tactics or unsafe norms from their peers to survive in a mixed-model environment. This shows us that we can't just design values in and expect them to hold; we need to design for the dynamic, emergent behavior of these systems.</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real danger isn't just that AI makes mistakes; it's that it makes them with confidence and at scale. We're talking about situations where institutional authority amplifies AI errors, creating a profound accountability gap. This isn't a legal technicality; it's a structural feature of how autonomous systems operate. The cost of understanding why an advanced AI made a decision is still incredibly high, even with the best interpretability tools. This means we face confident misjudgment without clear reasoning. This is a different governance challenge than anything we've faced before. So, what does it mean to actually build dignity in, rather than just declare it?</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craft isn't just about building powerful systems; it's about deliberately choosing legibility, control, and judgment. We need to ask ourselves what should never be fully delegated to an autonomous system. What level of transparency should be a fundamental right, not just a nice-to-have feature? And who is truly accountable when no single human directly made the decision? These questions force us to confront the core of digital dignity. They challenge us to define what data should never be used, even if it promises better predictions. Ultimately, we need to envision what digital dignity looks like as infrastructure. This brings us to the practical steps we can take.</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need to ask what we should test manually before we even think about automating governance. The goal is to build organizational muscle and refine our logic before we formalize anything. Think about manual mechanisms like human review, open discussions, audits, and clear escalation paths. We need to implement labeling and critical-decision review checkpoints. This isn't about slowing down progress; it's about ensuring we build systems that are worthy of the people they affect. So, what's one place in your organization where you could introduce a manual governance checkpoint in the next 30 days?</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session is a 75-minute interactive executive conversation. We'll spend the first 20 minutes setting the stage, defining key terms, and outlining the core challenge. Then, we'll dedicate 30 minutes to a structured discussion, using index cards to capture your insights. We'll wrap up with 15 minutes for synthesis and a final provocation. This structure ensures we move from shared understanding to actionable insights. And now, let's quickly see who is in the room.</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set the stage for a candid conversation. Now, let's acknowledge the diverse expertise in this room. Digital dignity isn't a single discipline's problem; it demands a cross-functional approach. We have builders focused on design, operators on scalability, and risk stewards on control. We also have financial services leaders preserving trust, founders seeking strategic advantage, and human-impact leaders advocating for the individual. Digital dignity must speak to all these perspectives. It's about integrating design, operations, risk, trust, strategy, and human impact. This collective intelligence is crucial as we move to understand the changing nature of AI itself.</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Following our discussion on creating a safe space, AI is moving from being a tool to becoming a builder. This isn't just about assisting work; it's about AI executing work and improving workflows, even participating in building its own successor systems. This trajectory, described by Anthropic, suggests AI could design its own successors with shrinking human involvement. We are already in a trust crisis where AI-generated content exceeds human review capacity. The governance gap is present, not future. If AI is becoming a builder, the question becomes: what is the human role in that loop?</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AI accelerates execution, human judgment becomes the bottleneck. This is a subtle but consequential inversion. In traditional software, humans were the primary producers; now, AI is the primary executor. Human judgment remains central for choosing goals, evaluating direction, and exercising oversight. The option to slow down must be a design requirement, not an afterthought. This is where dignity must be protected, not in the output, but in the decision architecture. That brings us to the concept at the center of this conversation: digital dignity.</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established that human judgment is now the critical bottleneck. This brings us to the core concept: digital dignity. This isn't abstract ethics; it's a fundamental design requirement for any system that evaluates or acts on people. People should not be reduced to mere data points without agency, fairness, privacy, transparency, and the right to question. These three dimensions—legibility, contestability, and sovereignty—are non-negotiable. They must be engineered into the system from the start. The real challenge for executives is how to defend this dignity against the relentless pressure for efficiency. Now let me define the systems we are actually talking about — because not all AI systems carry the same governance challenge.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highlights a significant shift: governments are now actively engaging with the profound implications of AI. In June 2026, a group called ControlAI, with the backing of Samuel Buteau and Yoshua Bengio, briefed over 120 lawmakers in Canada. This effort led to more than 30 Canadian lawmakers publicly supporting an international prohibition on superintelligent AI. This isn't a theoretical debate anymore; it's a concrete political movement gaining traction, even drawing support from UK parliamentarians. For us, this isn't about engaging in a political debate; it's a provocation for corporate governance. If lawmakers are calling for a ban on superintelligence, what are you calling for in your next system design review? The governance question has moved from academic papers into legislative chambers, and that demands our attention. This brings us to what executives often misunderstand about AI's true impact.</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executives are missing the fundamental shift in AI's role. They often see AI as a tool, not a builder, and this misunderstanding creates significant blind spots. For example, some believe that simply making a model more 'explainable' is enough, but legibility is a design choice, not just a math problem. Another common misconception is that cloning workflows scales judgment; it actually scales raw outputs, removing the human filter for context. Finally, the idea that the next model upgrade will fix hallucination issues is dangerous; without manual governance, a 'smarter' model just makes faster mistakes. We need to understand that AI isn't just automating tasks; it's increasingly shaping the very systems it operates within. This brings us to a particularly unsettling problem: the cloning of human intelligence.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1630756"/>
            <a:ext cx="7143750" cy="502909"/>
          </a:xfrm>
          <a:prstGeom prst="rect">
            <a:avLst/>
          </a:prstGeom>
          <a:noFill/>
          <a:ln/>
        </p:spPr>
        <p:txBody>
          <a:bodyPr wrap="none" lIns="0" tIns="0" rIns="0" bIns="0" rtlCol="0" anchor="t">
            <a:spAutoFit/>
          </a:bodyPr>
          <a:lstStyle/>
          <a:p>
            <a:pPr marL="0" indent="0" algn="l">
              <a:lnSpc>
                <a:spcPct val="88000"/>
              </a:lnSpc>
              <a:buNone/>
            </a:pPr>
            <a:r>
              <a:rPr lang="en-US" sz="3300" b="1" kern="0" spc="1" dirty="0">
                <a:solidFill>
                  <a:srgbClr val="FFFFFF"/>
                </a:solidFill>
                <a:latin typeface="Inter Black" pitchFamily="34" charset="0"/>
                <a:ea typeface="Inter Black" pitchFamily="34" charset="-122"/>
                <a:cs typeface="Inter Black" pitchFamily="34" charset="-120"/>
              </a:rPr>
              <a:t>THE HUMAN BLUEPRINT</a:t>
            </a:r>
            <a:endParaRPr lang="en-US" sz="3300" dirty="0"/>
          </a:p>
        </p:txBody>
      </p:sp>
      <p:sp>
        <p:nvSpPr>
          <p:cNvPr id="5" name="Text 1"/>
          <p:cNvSpPr/>
          <p:nvPr/>
        </p:nvSpPr>
        <p:spPr>
          <a:xfrm>
            <a:off x="857250" y="2562290"/>
            <a:ext cx="7143750" cy="320018"/>
          </a:xfrm>
          <a:prstGeom prst="rect">
            <a:avLst/>
          </a:prstGeom>
          <a:noFill/>
          <a:ln/>
        </p:spPr>
        <p:txBody>
          <a:bodyPr wrap="none" lIns="0" tIns="0" rIns="0" bIns="0" rtlCol="0" anchor="t">
            <a:spAutoFit/>
          </a:bodyPr>
          <a:lstStyle/>
          <a:p>
            <a:pPr marL="0" indent="0" algn="l">
              <a:lnSpc>
                <a:spcPct val="112000"/>
              </a:lnSpc>
              <a:buNone/>
            </a:pPr>
            <a:r>
              <a:rPr lang="en-US" sz="1700" dirty="0">
                <a:solidFill>
                  <a:srgbClr val="D1D5DB"/>
                </a:solidFill>
                <a:latin typeface="Inter" pitchFamily="34" charset="0"/>
                <a:ea typeface="Inter" pitchFamily="34" charset="-122"/>
                <a:cs typeface="Inter" pitchFamily="34" charset="-120"/>
              </a:rPr>
              <a:t>When AI Builds Itself, Digital Dignity Must Be Built In.</a:t>
            </a:r>
            <a:endParaRPr lang="en-US" sz="1700" dirty="0"/>
          </a:p>
        </p:txBody>
      </p:sp>
      <p:sp>
        <p:nvSpPr>
          <p:cNvPr id="7" name="Text 3"/>
          <p:cNvSpPr/>
          <p:nvPr/>
        </p:nvSpPr>
        <p:spPr>
          <a:xfrm>
            <a:off x="1873448" y="3339508"/>
            <a:ext cx="65" cy="161583"/>
          </a:xfrm>
          <a:prstGeom prst="rect">
            <a:avLst/>
          </a:prstGeom>
          <a:noFill/>
          <a:ln/>
        </p:spPr>
        <p:txBody>
          <a:bodyPr wrap="none" lIns="0" tIns="0" rIns="0" bIns="0" rtlCol="0" anchor="t">
            <a:spAutoFit/>
          </a:bodyPr>
          <a:lstStyle/>
          <a:p>
            <a:pPr marL="0" indent="0" algn="l">
              <a:buNone/>
            </a:pPr>
            <a:endParaRPr lang="en-US" sz="1050" dirty="0"/>
          </a:p>
        </p:txBody>
      </p:sp>
      <p:sp>
        <p:nvSpPr>
          <p:cNvPr id="9" name="Shape 5"/>
          <p:cNvSpPr/>
          <p:nvPr/>
        </p:nvSpPr>
        <p:spPr>
          <a:xfrm>
            <a:off x="857250" y="4700588"/>
            <a:ext cx="7429500" cy="214313"/>
          </a:xfrm>
          <a:prstGeom prst="rect">
            <a:avLst/>
          </a:prstGeom>
          <a:solidFill>
            <a:srgbClr val="000000">
              <a:alpha val="0"/>
            </a:srgbClr>
          </a:solidFill>
          <a:ln/>
        </p:spPr>
        <p:txBody>
          <a:bodyPr/>
          <a:lstStyle/>
          <a:p>
            <a:endParaRPr lang="en-US"/>
          </a:p>
        </p:txBody>
      </p:sp>
      <p:sp>
        <p:nvSpPr>
          <p:cNvPr id="10" name="Shape 6"/>
          <p:cNvSpPr/>
          <p:nvPr/>
        </p:nvSpPr>
        <p:spPr>
          <a:xfrm>
            <a:off x="857250" y="4700588"/>
            <a:ext cx="7429500" cy="7144"/>
          </a:xfrm>
          <a:prstGeom prst="rect">
            <a:avLst/>
          </a:prstGeom>
          <a:solidFill>
            <a:srgbClr val="FFFFFF"/>
          </a:solidFill>
          <a:ln/>
        </p:spPr>
        <p:txBody>
          <a:bodyPr/>
          <a:lstStyle/>
          <a:p>
            <a:endParaRPr lang="en-US"/>
          </a:p>
        </p:txBody>
      </p:sp>
      <p:sp>
        <p:nvSpPr>
          <p:cNvPr id="11" name="Text 7"/>
          <p:cNvSpPr/>
          <p:nvPr/>
        </p:nvSpPr>
        <p:spPr>
          <a:xfrm>
            <a:off x="857250"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12" name="Text 8"/>
          <p:cNvSpPr/>
          <p:nvPr/>
        </p:nvSpPr>
        <p:spPr>
          <a:xfrm>
            <a:off x="8183166" y="4793456"/>
            <a:ext cx="103584"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01</a:t>
            </a:r>
            <a:endParaRPr lang="en-US" sz="7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571500"/>
            <a:ext cx="7429500" cy="31253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DIGITAL DIGNITY</a:t>
            </a:r>
            <a:endParaRPr lang="en-US" sz="1800" dirty="0"/>
          </a:p>
        </p:txBody>
      </p:sp>
      <p:sp>
        <p:nvSpPr>
          <p:cNvPr id="5" name="Text 1"/>
          <p:cNvSpPr/>
          <p:nvPr/>
        </p:nvSpPr>
        <p:spPr>
          <a:xfrm>
            <a:off x="857250" y="1234083"/>
            <a:ext cx="7429500" cy="207169"/>
          </a:xfrm>
          <a:prstGeom prst="rect">
            <a:avLst/>
          </a:prstGeom>
          <a:noFill/>
          <a:ln/>
        </p:spPr>
        <p:txBody>
          <a:bodyPr wrap="square" lIns="0" tIns="0" rIns="0" bIns="0" rtlCol="0" anchor="t">
            <a:spAutoFit/>
          </a:bodyPr>
          <a:lstStyle/>
          <a:p>
            <a:pPr marL="0" indent="0" algn="l">
              <a:buNone/>
            </a:pPr>
            <a:r>
              <a:rPr lang="en-US" sz="1200" b="1" kern="0" spc="1" dirty="0">
                <a:solidFill>
                  <a:srgbClr val="8B5CF6"/>
                </a:solidFill>
                <a:latin typeface="Inter Bold" pitchFamily="34" charset="0"/>
                <a:ea typeface="Inter Bold" pitchFamily="34" charset="-122"/>
                <a:cs typeface="Inter Bold" pitchFamily="34" charset="-120"/>
              </a:rPr>
              <a:t>THE DEFINITION</a:t>
            </a:r>
            <a:endParaRPr lang="en-US" sz="1200" dirty="0"/>
          </a:p>
        </p:txBody>
      </p:sp>
      <p:sp>
        <p:nvSpPr>
          <p:cNvPr id="6" name="Text 2"/>
          <p:cNvSpPr/>
          <p:nvPr/>
        </p:nvSpPr>
        <p:spPr>
          <a:xfrm>
            <a:off x="857250" y="1498402"/>
            <a:ext cx="7429500" cy="640035"/>
          </a:xfrm>
          <a:prstGeom prst="rect">
            <a:avLst/>
          </a:prstGeom>
          <a:noFill/>
          <a:ln/>
        </p:spPr>
        <p:txBody>
          <a:bodyPr wrap="square" lIns="0" tIns="0" rIns="0" bIns="0" rtlCol="0" anchor="t">
            <a:spAutoFit/>
          </a:bodyPr>
          <a:lstStyle/>
          <a:p>
            <a:pPr marL="0" indent="0" algn="l">
              <a:lnSpc>
                <a:spcPct val="112000"/>
              </a:lnSpc>
              <a:buNone/>
            </a:pPr>
            <a:r>
              <a:rPr lang="en-US" sz="1700" dirty="0">
                <a:solidFill>
                  <a:srgbClr val="E5E7EB"/>
                </a:solidFill>
                <a:latin typeface="Inter" pitchFamily="34" charset="0"/>
                <a:ea typeface="Inter" pitchFamily="34" charset="-122"/>
                <a:cs typeface="Inter" pitchFamily="34" charset="-120"/>
              </a:rPr>
              <a:t>Digital Dignity is the preservation of human agency, legibility, and contestability when interacting with autonomous systems.</a:t>
            </a:r>
            <a:endParaRPr lang="en-US" sz="1700" dirty="0"/>
          </a:p>
        </p:txBody>
      </p:sp>
      <p:sp>
        <p:nvSpPr>
          <p:cNvPr id="7" name="Text 3"/>
          <p:cNvSpPr/>
          <p:nvPr/>
        </p:nvSpPr>
        <p:spPr>
          <a:xfrm>
            <a:off x="857250" y="2481337"/>
            <a:ext cx="1371600" cy="155377"/>
          </a:xfrm>
          <a:prstGeom prst="rect">
            <a:avLst/>
          </a:prstGeom>
          <a:noFill/>
          <a:ln/>
        </p:spPr>
        <p:txBody>
          <a:bodyPr wrap="square" lIns="0" tIns="0" rIns="0" bIns="0" rtlCol="0" anchor="t">
            <a:spAutoFit/>
          </a:bodyPr>
          <a:lstStyle/>
          <a:p>
            <a:pPr marL="0" indent="0" algn="l">
              <a:buNone/>
            </a:pPr>
            <a:r>
              <a:rPr lang="en-US" sz="900" b="1" dirty="0">
                <a:solidFill>
                  <a:srgbClr val="FFFFFF"/>
                </a:solidFill>
                <a:latin typeface="Inter Bold" pitchFamily="34" charset="0"/>
                <a:ea typeface="Inter Bold" pitchFamily="34" charset="-122"/>
                <a:cs typeface="Inter Bold" pitchFamily="34" charset="-120"/>
              </a:rPr>
              <a:t>01. Agency</a:t>
            </a:r>
            <a:endParaRPr lang="en-US" sz="900" dirty="0"/>
          </a:p>
        </p:txBody>
      </p:sp>
      <p:sp>
        <p:nvSpPr>
          <p:cNvPr id="8" name="Text 4"/>
          <p:cNvSpPr/>
          <p:nvPr/>
        </p:nvSpPr>
        <p:spPr>
          <a:xfrm>
            <a:off x="857250" y="2693863"/>
            <a:ext cx="1371600" cy="640035"/>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9CA3AF"/>
                </a:solidFill>
                <a:latin typeface="Inter" pitchFamily="34" charset="0"/>
                <a:ea typeface="Inter" pitchFamily="34" charset="-122"/>
                <a:cs typeface="Inter" pitchFamily="34" charset="-120"/>
              </a:rPr>
              <a:t>The ability to act and choose without being trapped in an automated loop.</a:t>
            </a:r>
            <a:endParaRPr lang="en-US" sz="850" dirty="0"/>
          </a:p>
        </p:txBody>
      </p:sp>
      <p:sp>
        <p:nvSpPr>
          <p:cNvPr id="9" name="Text 5"/>
          <p:cNvSpPr/>
          <p:nvPr/>
        </p:nvSpPr>
        <p:spPr>
          <a:xfrm>
            <a:off x="2371725" y="2481337"/>
            <a:ext cx="1371600" cy="155377"/>
          </a:xfrm>
          <a:prstGeom prst="rect">
            <a:avLst/>
          </a:prstGeom>
          <a:noFill/>
          <a:ln/>
        </p:spPr>
        <p:txBody>
          <a:bodyPr wrap="square" lIns="0" tIns="0" rIns="0" bIns="0" rtlCol="0" anchor="t">
            <a:spAutoFit/>
          </a:bodyPr>
          <a:lstStyle/>
          <a:p>
            <a:pPr marL="0" indent="0" algn="l">
              <a:buNone/>
            </a:pPr>
            <a:r>
              <a:rPr lang="en-US" sz="900" b="1" dirty="0">
                <a:solidFill>
                  <a:srgbClr val="FFFFFF"/>
                </a:solidFill>
                <a:latin typeface="Inter Bold" pitchFamily="34" charset="0"/>
                <a:ea typeface="Inter Bold" pitchFamily="34" charset="-122"/>
                <a:cs typeface="Inter Bold" pitchFamily="34" charset="-120"/>
              </a:rPr>
              <a:t>02. Legibility</a:t>
            </a:r>
            <a:endParaRPr lang="en-US" sz="900" dirty="0"/>
          </a:p>
        </p:txBody>
      </p:sp>
      <p:sp>
        <p:nvSpPr>
          <p:cNvPr id="10" name="Text 6"/>
          <p:cNvSpPr/>
          <p:nvPr/>
        </p:nvSpPr>
        <p:spPr>
          <a:xfrm>
            <a:off x="2371725" y="2693863"/>
            <a:ext cx="1371600" cy="640035"/>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9CA3AF"/>
                </a:solidFill>
                <a:latin typeface="Inter" pitchFamily="34" charset="0"/>
                <a:ea typeface="Inter" pitchFamily="34" charset="-122"/>
                <a:cs typeface="Inter" pitchFamily="34" charset="-120"/>
              </a:rPr>
              <a:t>The right to understand how and why a system made a specific decision.</a:t>
            </a:r>
            <a:endParaRPr lang="en-US" sz="850" dirty="0"/>
          </a:p>
        </p:txBody>
      </p:sp>
      <p:sp>
        <p:nvSpPr>
          <p:cNvPr id="11" name="Text 7"/>
          <p:cNvSpPr/>
          <p:nvPr/>
        </p:nvSpPr>
        <p:spPr>
          <a:xfrm>
            <a:off x="3886200" y="2481337"/>
            <a:ext cx="1371600" cy="155377"/>
          </a:xfrm>
          <a:prstGeom prst="rect">
            <a:avLst/>
          </a:prstGeom>
          <a:noFill/>
          <a:ln/>
        </p:spPr>
        <p:txBody>
          <a:bodyPr wrap="square" lIns="0" tIns="0" rIns="0" bIns="0" rtlCol="0" anchor="t">
            <a:spAutoFit/>
          </a:bodyPr>
          <a:lstStyle/>
          <a:p>
            <a:pPr marL="0" indent="0" algn="l">
              <a:buNone/>
            </a:pPr>
            <a:r>
              <a:rPr lang="en-US" sz="900" b="1" dirty="0">
                <a:solidFill>
                  <a:srgbClr val="FFFFFF"/>
                </a:solidFill>
                <a:latin typeface="Inter Bold" pitchFamily="34" charset="0"/>
                <a:ea typeface="Inter Bold" pitchFamily="34" charset="-122"/>
                <a:cs typeface="Inter Bold" pitchFamily="34" charset="-120"/>
              </a:rPr>
              <a:t>03. Contestability</a:t>
            </a:r>
            <a:endParaRPr lang="en-US" sz="900" dirty="0"/>
          </a:p>
        </p:txBody>
      </p:sp>
      <p:sp>
        <p:nvSpPr>
          <p:cNvPr id="12" name="Text 8"/>
          <p:cNvSpPr/>
          <p:nvPr/>
        </p:nvSpPr>
        <p:spPr>
          <a:xfrm>
            <a:off x="3886200" y="2693863"/>
            <a:ext cx="1371600"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9CA3AF"/>
                </a:solidFill>
                <a:latin typeface="Inter" pitchFamily="34" charset="0"/>
                <a:ea typeface="Inter" pitchFamily="34" charset="-122"/>
                <a:cs typeface="Inter" pitchFamily="34" charset="-120"/>
              </a:rPr>
              <a:t>The operational path to challenge a decision and reach a human override.</a:t>
            </a:r>
            <a:endParaRPr lang="en-US" sz="850" dirty="0"/>
          </a:p>
        </p:txBody>
      </p:sp>
      <p:sp>
        <p:nvSpPr>
          <p:cNvPr id="13" name="Text 9"/>
          <p:cNvSpPr/>
          <p:nvPr/>
        </p:nvSpPr>
        <p:spPr>
          <a:xfrm>
            <a:off x="5400675" y="2481337"/>
            <a:ext cx="1371600" cy="155377"/>
          </a:xfrm>
          <a:prstGeom prst="rect">
            <a:avLst/>
          </a:prstGeom>
          <a:noFill/>
          <a:ln/>
        </p:spPr>
        <p:txBody>
          <a:bodyPr wrap="square" lIns="0" tIns="0" rIns="0" bIns="0" rtlCol="0" anchor="t">
            <a:spAutoFit/>
          </a:bodyPr>
          <a:lstStyle/>
          <a:p>
            <a:pPr marL="0" indent="0" algn="l">
              <a:buNone/>
            </a:pPr>
            <a:r>
              <a:rPr lang="en-US" sz="900" b="1" dirty="0">
                <a:solidFill>
                  <a:srgbClr val="FFFFFF"/>
                </a:solidFill>
                <a:latin typeface="Inter Bold" pitchFamily="34" charset="0"/>
                <a:ea typeface="Inter Bold" pitchFamily="34" charset="-122"/>
                <a:cs typeface="Inter Bold" pitchFamily="34" charset="-120"/>
              </a:rPr>
              <a:t>04. Sovereignty</a:t>
            </a:r>
            <a:endParaRPr lang="en-US" sz="900" dirty="0"/>
          </a:p>
        </p:txBody>
      </p:sp>
      <p:sp>
        <p:nvSpPr>
          <p:cNvPr id="14" name="Text 10"/>
          <p:cNvSpPr/>
          <p:nvPr/>
        </p:nvSpPr>
        <p:spPr>
          <a:xfrm>
            <a:off x="5400675" y="2693863"/>
            <a:ext cx="1371600"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9CA3AF"/>
                </a:solidFill>
                <a:latin typeface="Inter" pitchFamily="34" charset="0"/>
                <a:ea typeface="Inter" pitchFamily="34" charset="-122"/>
                <a:cs typeface="Inter" pitchFamily="34" charset="-120"/>
              </a:rPr>
              <a:t>Control over personal data and how it informs system judgments.</a:t>
            </a:r>
            <a:endParaRPr lang="en-US" sz="850" dirty="0"/>
          </a:p>
        </p:txBody>
      </p:sp>
      <p:sp>
        <p:nvSpPr>
          <p:cNvPr id="15" name="Text 11"/>
          <p:cNvSpPr/>
          <p:nvPr/>
        </p:nvSpPr>
        <p:spPr>
          <a:xfrm>
            <a:off x="6915150" y="2481337"/>
            <a:ext cx="1371600" cy="155377"/>
          </a:xfrm>
          <a:prstGeom prst="rect">
            <a:avLst/>
          </a:prstGeom>
          <a:noFill/>
          <a:ln/>
        </p:spPr>
        <p:txBody>
          <a:bodyPr wrap="square" lIns="0" tIns="0" rIns="0" bIns="0" rtlCol="0" anchor="t">
            <a:spAutoFit/>
          </a:bodyPr>
          <a:lstStyle/>
          <a:p>
            <a:pPr marL="0" indent="0" algn="l">
              <a:buNone/>
            </a:pPr>
            <a:r>
              <a:rPr lang="en-US" sz="900" b="1" dirty="0">
                <a:solidFill>
                  <a:srgbClr val="FFFFFF"/>
                </a:solidFill>
                <a:latin typeface="Inter Bold" pitchFamily="34" charset="0"/>
                <a:ea typeface="Inter Bold" pitchFamily="34" charset="-122"/>
                <a:cs typeface="Inter Bold" pitchFamily="34" charset="-120"/>
              </a:rPr>
              <a:t>05. Safety</a:t>
            </a:r>
            <a:endParaRPr lang="en-US" sz="900" dirty="0"/>
          </a:p>
        </p:txBody>
      </p:sp>
      <p:sp>
        <p:nvSpPr>
          <p:cNvPr id="16" name="Text 12"/>
          <p:cNvSpPr/>
          <p:nvPr/>
        </p:nvSpPr>
        <p:spPr>
          <a:xfrm>
            <a:off x="6915150" y="2693863"/>
            <a:ext cx="1371600"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9CA3AF"/>
                </a:solidFill>
                <a:latin typeface="Inter" pitchFamily="34" charset="0"/>
                <a:ea typeface="Inter" pitchFamily="34" charset="-122"/>
                <a:cs typeface="Inter" pitchFamily="34" charset="-120"/>
              </a:rPr>
              <a:t>Protection from cascading errors in fully autonomous workflows.</a:t>
            </a:r>
            <a:endParaRPr lang="en-US" sz="850" dirty="0"/>
          </a:p>
        </p:txBody>
      </p:sp>
      <p:sp>
        <p:nvSpPr>
          <p:cNvPr id="17" name="Text 13"/>
          <p:cNvSpPr/>
          <p:nvPr/>
        </p:nvSpPr>
        <p:spPr>
          <a:xfrm>
            <a:off x="857250" y="3548211"/>
            <a:ext cx="7429500" cy="414338"/>
          </a:xfrm>
          <a:prstGeom prst="rect">
            <a:avLst/>
          </a:prstGeom>
          <a:noFill/>
          <a:ln/>
        </p:spPr>
        <p:txBody>
          <a:bodyPr wrap="square" lIns="170053" tIns="0" rIns="0" bIns="0" rtlCol="0" anchor="t">
            <a:spAutoFit/>
          </a:bodyPr>
          <a:lstStyle/>
          <a:p>
            <a:pPr marL="0" indent="0" algn="l">
              <a:buNone/>
            </a:pPr>
            <a:r>
              <a:rPr lang="en-US" sz="1200" b="1" i="1" dirty="0">
                <a:solidFill>
                  <a:srgbClr val="10B981"/>
                </a:solidFill>
                <a:latin typeface="Inter Bold" pitchFamily="34" charset="0"/>
                <a:ea typeface="Inter Bold" pitchFamily="34" charset="-122"/>
                <a:cs typeface="Inter Bold" pitchFamily="34" charset="-120"/>
              </a:rPr>
              <a:t>Are we designing systems that respect the user, or systems that merely process them?</a:t>
            </a:r>
            <a:endParaRPr lang="en-US" sz="1200" dirty="0"/>
          </a:p>
        </p:txBody>
      </p:sp>
      <p:sp>
        <p:nvSpPr>
          <p:cNvPr id="18" name="Shape 14"/>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19" name="Shape 15"/>
          <p:cNvSpPr/>
          <p:nvPr/>
        </p:nvSpPr>
        <p:spPr>
          <a:xfrm>
            <a:off x="714375" y="4700588"/>
            <a:ext cx="7715250" cy="7144"/>
          </a:xfrm>
          <a:prstGeom prst="rect">
            <a:avLst/>
          </a:prstGeom>
          <a:solidFill>
            <a:srgbClr val="FFFFFF"/>
          </a:solidFill>
          <a:ln/>
        </p:spPr>
        <p:txBody>
          <a:bodyPr/>
          <a:lstStyle/>
          <a:p>
            <a:endParaRPr lang="en-US"/>
          </a:p>
        </p:txBody>
      </p:sp>
      <p:sp>
        <p:nvSpPr>
          <p:cNvPr id="20" name="Text 16"/>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21" name="Text 17"/>
          <p:cNvSpPr/>
          <p:nvPr/>
        </p:nvSpPr>
        <p:spPr>
          <a:xfrm>
            <a:off x="8326041" y="4793456"/>
            <a:ext cx="103584"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10</a:t>
            </a:r>
            <a:endParaRPr lang="en-US" sz="7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571500"/>
            <a:ext cx="7429500" cy="31253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QUESTIONS WE SHOULD BE ASKING NOW</a:t>
            </a:r>
            <a:endParaRPr lang="en-US" sz="1800" dirty="0"/>
          </a:p>
        </p:txBody>
      </p:sp>
      <p:sp>
        <p:nvSpPr>
          <p:cNvPr id="5" name="Shape 1"/>
          <p:cNvSpPr/>
          <p:nvPr/>
        </p:nvSpPr>
        <p:spPr>
          <a:xfrm>
            <a:off x="857250" y="1191220"/>
            <a:ext cx="2419331" cy="1364456"/>
          </a:xfrm>
          <a:prstGeom prst="rect">
            <a:avLst/>
          </a:prstGeom>
          <a:solidFill>
            <a:srgbClr val="FFFFFF">
              <a:alpha val="2000"/>
            </a:srgbClr>
          </a:solidFill>
          <a:ln/>
        </p:spPr>
        <p:txBody>
          <a:bodyPr/>
          <a:lstStyle/>
          <a:p>
            <a:endParaRPr lang="en-US"/>
          </a:p>
        </p:txBody>
      </p:sp>
      <p:sp>
        <p:nvSpPr>
          <p:cNvPr id="6" name="Shape 2"/>
          <p:cNvSpPr/>
          <p:nvPr/>
        </p:nvSpPr>
        <p:spPr>
          <a:xfrm>
            <a:off x="857250" y="1191220"/>
            <a:ext cx="2419331" cy="14288"/>
          </a:xfrm>
          <a:prstGeom prst="rect">
            <a:avLst/>
          </a:prstGeom>
          <a:solidFill>
            <a:srgbClr val="3B82F6"/>
          </a:solidFill>
          <a:ln/>
        </p:spPr>
        <p:txBody>
          <a:bodyPr/>
          <a:lstStyle/>
          <a:p>
            <a:endParaRPr lang="en-US"/>
          </a:p>
        </p:txBody>
      </p:sp>
      <p:sp>
        <p:nvSpPr>
          <p:cNvPr id="7" name="Text 3"/>
          <p:cNvSpPr/>
          <p:nvPr/>
        </p:nvSpPr>
        <p:spPr>
          <a:xfrm>
            <a:off x="1028700" y="1362670"/>
            <a:ext cx="2076431" cy="121444"/>
          </a:xfrm>
          <a:prstGeom prst="rect">
            <a:avLst/>
          </a:prstGeom>
          <a:noFill/>
          <a:ln/>
        </p:spPr>
        <p:txBody>
          <a:bodyPr wrap="square" lIns="0" tIns="0" rIns="0" bIns="0" rtlCol="0" anchor="t">
            <a:spAutoFit/>
          </a:bodyPr>
          <a:lstStyle/>
          <a:p>
            <a:pPr marL="0" indent="0" algn="l">
              <a:buNone/>
            </a:pPr>
            <a:r>
              <a:rPr lang="en-US" sz="700" b="1" kern="0" spc="1" dirty="0">
                <a:solidFill>
                  <a:srgbClr val="9CA3AF"/>
                </a:solidFill>
                <a:latin typeface="Inter Bold" pitchFamily="34" charset="0"/>
                <a:ea typeface="Inter Bold" pitchFamily="34" charset="-122"/>
                <a:cs typeface="Inter Bold" pitchFamily="34" charset="-120"/>
              </a:rPr>
              <a:t>1. SYSTEM BEHAVIOR</a:t>
            </a:r>
            <a:endParaRPr lang="en-US" sz="700" dirty="0"/>
          </a:p>
        </p:txBody>
      </p:sp>
      <p:sp>
        <p:nvSpPr>
          <p:cNvPr id="8" name="Text 4"/>
          <p:cNvSpPr/>
          <p:nvPr/>
        </p:nvSpPr>
        <p:spPr>
          <a:xfrm>
            <a:off x="1028700" y="1569839"/>
            <a:ext cx="2076431" cy="800100"/>
          </a:xfrm>
          <a:prstGeom prst="rect">
            <a:avLst/>
          </a:prstGeom>
          <a:noFill/>
          <a:ln/>
        </p:spPr>
        <p:txBody>
          <a:bodyPr wrap="square" lIns="0" tIns="0" rIns="0" bIns="0" rtlCol="0" anchor="t">
            <a:spAutoFit/>
          </a:bodyPr>
          <a:lstStyle/>
          <a:p>
            <a:pPr marL="0" indent="0" algn="l">
              <a:lnSpc>
                <a:spcPct val="112000"/>
              </a:lnSpc>
              <a:buNone/>
            </a:pPr>
            <a:r>
              <a:rPr lang="en-US" sz="1050" dirty="0">
                <a:solidFill>
                  <a:srgbClr val="E5E7EB"/>
                </a:solidFill>
                <a:latin typeface="Inter" pitchFamily="34" charset="0"/>
                <a:ea typeface="Inter" pitchFamily="34" charset="-122"/>
                <a:cs typeface="Inter" pitchFamily="34" charset="-120"/>
              </a:rPr>
              <a:t>Where is AI no longer just assisting, but shaping the workflow, decision, escalation, or outcome?</a:t>
            </a:r>
            <a:endParaRPr lang="en-US" sz="1050" dirty="0"/>
          </a:p>
        </p:txBody>
      </p:sp>
      <p:sp>
        <p:nvSpPr>
          <p:cNvPr id="9" name="Shape 5"/>
          <p:cNvSpPr/>
          <p:nvPr/>
        </p:nvSpPr>
        <p:spPr>
          <a:xfrm>
            <a:off x="3362306" y="1191220"/>
            <a:ext cx="2419359" cy="1364456"/>
          </a:xfrm>
          <a:prstGeom prst="rect">
            <a:avLst/>
          </a:prstGeom>
          <a:solidFill>
            <a:srgbClr val="FFFFFF">
              <a:alpha val="2000"/>
            </a:srgbClr>
          </a:solidFill>
          <a:ln/>
        </p:spPr>
        <p:txBody>
          <a:bodyPr/>
          <a:lstStyle/>
          <a:p>
            <a:endParaRPr lang="en-US"/>
          </a:p>
        </p:txBody>
      </p:sp>
      <p:sp>
        <p:nvSpPr>
          <p:cNvPr id="10" name="Shape 6"/>
          <p:cNvSpPr/>
          <p:nvPr/>
        </p:nvSpPr>
        <p:spPr>
          <a:xfrm>
            <a:off x="3362306" y="1191220"/>
            <a:ext cx="2419359" cy="14288"/>
          </a:xfrm>
          <a:prstGeom prst="rect">
            <a:avLst/>
          </a:prstGeom>
          <a:solidFill>
            <a:srgbClr val="10B981"/>
          </a:solidFill>
          <a:ln/>
        </p:spPr>
        <p:txBody>
          <a:bodyPr/>
          <a:lstStyle/>
          <a:p>
            <a:endParaRPr lang="en-US"/>
          </a:p>
        </p:txBody>
      </p:sp>
      <p:sp>
        <p:nvSpPr>
          <p:cNvPr id="11" name="Text 7"/>
          <p:cNvSpPr/>
          <p:nvPr/>
        </p:nvSpPr>
        <p:spPr>
          <a:xfrm>
            <a:off x="3533756" y="1362670"/>
            <a:ext cx="2076459" cy="121444"/>
          </a:xfrm>
          <a:prstGeom prst="rect">
            <a:avLst/>
          </a:prstGeom>
          <a:noFill/>
          <a:ln/>
        </p:spPr>
        <p:txBody>
          <a:bodyPr wrap="square" lIns="0" tIns="0" rIns="0" bIns="0" rtlCol="0" anchor="t">
            <a:spAutoFit/>
          </a:bodyPr>
          <a:lstStyle/>
          <a:p>
            <a:pPr marL="0" indent="0" algn="l">
              <a:buNone/>
            </a:pPr>
            <a:r>
              <a:rPr lang="en-US" sz="700" b="1" kern="0" spc="1" dirty="0">
                <a:solidFill>
                  <a:srgbClr val="9CA3AF"/>
                </a:solidFill>
                <a:latin typeface="Inter Bold" pitchFamily="34" charset="0"/>
                <a:ea typeface="Inter Bold" pitchFamily="34" charset="-122"/>
                <a:cs typeface="Inter Bold" pitchFamily="34" charset="-120"/>
              </a:rPr>
              <a:t>2. HUMAN AGENCY</a:t>
            </a:r>
            <a:endParaRPr lang="en-US" sz="700" dirty="0"/>
          </a:p>
        </p:txBody>
      </p:sp>
      <p:sp>
        <p:nvSpPr>
          <p:cNvPr id="12" name="Text 8"/>
          <p:cNvSpPr/>
          <p:nvPr/>
        </p:nvSpPr>
        <p:spPr>
          <a:xfrm>
            <a:off x="3533756" y="1569839"/>
            <a:ext cx="2076459" cy="800100"/>
          </a:xfrm>
          <a:prstGeom prst="rect">
            <a:avLst/>
          </a:prstGeom>
          <a:noFill/>
          <a:ln/>
        </p:spPr>
        <p:txBody>
          <a:bodyPr wrap="square" lIns="0" tIns="0" rIns="0" bIns="0" rtlCol="0" anchor="t">
            <a:spAutoFit/>
          </a:bodyPr>
          <a:lstStyle/>
          <a:p>
            <a:pPr marL="0" indent="0" algn="l">
              <a:lnSpc>
                <a:spcPct val="112000"/>
              </a:lnSpc>
              <a:buNone/>
            </a:pPr>
            <a:r>
              <a:rPr lang="en-US" sz="1050" dirty="0">
                <a:solidFill>
                  <a:srgbClr val="E5E7EB"/>
                </a:solidFill>
                <a:latin typeface="Inter" pitchFamily="34" charset="0"/>
                <a:ea typeface="Inter" pitchFamily="34" charset="-122"/>
                <a:cs typeface="Inter" pitchFamily="34" charset="-120"/>
              </a:rPr>
              <a:t>Where could a person be trapped, ignored, misclassified, or unable to challenge the system?</a:t>
            </a:r>
            <a:endParaRPr lang="en-US" sz="1050" dirty="0"/>
          </a:p>
        </p:txBody>
      </p:sp>
      <p:sp>
        <p:nvSpPr>
          <p:cNvPr id="13" name="Shape 9"/>
          <p:cNvSpPr/>
          <p:nvPr/>
        </p:nvSpPr>
        <p:spPr>
          <a:xfrm>
            <a:off x="5867391" y="1191220"/>
            <a:ext cx="2419331" cy="1364456"/>
          </a:xfrm>
          <a:prstGeom prst="rect">
            <a:avLst/>
          </a:prstGeom>
          <a:solidFill>
            <a:srgbClr val="FFFFFF">
              <a:alpha val="2000"/>
            </a:srgbClr>
          </a:solidFill>
          <a:ln/>
        </p:spPr>
        <p:txBody>
          <a:bodyPr/>
          <a:lstStyle/>
          <a:p>
            <a:endParaRPr lang="en-US"/>
          </a:p>
        </p:txBody>
      </p:sp>
      <p:sp>
        <p:nvSpPr>
          <p:cNvPr id="14" name="Shape 10"/>
          <p:cNvSpPr/>
          <p:nvPr/>
        </p:nvSpPr>
        <p:spPr>
          <a:xfrm>
            <a:off x="5867391" y="1191220"/>
            <a:ext cx="2419331" cy="14288"/>
          </a:xfrm>
          <a:prstGeom prst="rect">
            <a:avLst/>
          </a:prstGeom>
          <a:solidFill>
            <a:srgbClr val="F59E0B"/>
          </a:solidFill>
          <a:ln/>
        </p:spPr>
        <p:txBody>
          <a:bodyPr/>
          <a:lstStyle/>
          <a:p>
            <a:endParaRPr lang="en-US"/>
          </a:p>
        </p:txBody>
      </p:sp>
      <p:sp>
        <p:nvSpPr>
          <p:cNvPr id="15" name="Text 11"/>
          <p:cNvSpPr/>
          <p:nvPr/>
        </p:nvSpPr>
        <p:spPr>
          <a:xfrm>
            <a:off x="6038841" y="1362670"/>
            <a:ext cx="2076431" cy="121444"/>
          </a:xfrm>
          <a:prstGeom prst="rect">
            <a:avLst/>
          </a:prstGeom>
          <a:noFill/>
          <a:ln/>
        </p:spPr>
        <p:txBody>
          <a:bodyPr wrap="square" lIns="0" tIns="0" rIns="0" bIns="0" rtlCol="0" anchor="t">
            <a:spAutoFit/>
          </a:bodyPr>
          <a:lstStyle/>
          <a:p>
            <a:pPr marL="0" indent="0" algn="l">
              <a:buNone/>
            </a:pPr>
            <a:r>
              <a:rPr lang="en-US" sz="700" b="1" kern="0" spc="1" dirty="0">
                <a:solidFill>
                  <a:srgbClr val="9CA3AF"/>
                </a:solidFill>
                <a:latin typeface="Inter Bold" pitchFamily="34" charset="0"/>
                <a:ea typeface="Inter Bold" pitchFamily="34" charset="-122"/>
                <a:cs typeface="Inter Bold" pitchFamily="34" charset="-120"/>
              </a:rPr>
              <a:t>3. LEGIBILITY</a:t>
            </a:r>
            <a:endParaRPr lang="en-US" sz="700" dirty="0"/>
          </a:p>
        </p:txBody>
      </p:sp>
      <p:sp>
        <p:nvSpPr>
          <p:cNvPr id="16" name="Text 12"/>
          <p:cNvSpPr/>
          <p:nvPr/>
        </p:nvSpPr>
        <p:spPr>
          <a:xfrm>
            <a:off x="6038841" y="1569839"/>
            <a:ext cx="2076431" cy="800100"/>
          </a:xfrm>
          <a:prstGeom prst="rect">
            <a:avLst/>
          </a:prstGeom>
          <a:noFill/>
          <a:ln/>
        </p:spPr>
        <p:txBody>
          <a:bodyPr wrap="square" lIns="0" tIns="0" rIns="0" bIns="0" rtlCol="0" anchor="t">
            <a:spAutoFit/>
          </a:bodyPr>
          <a:lstStyle/>
          <a:p>
            <a:pPr marL="0" indent="0" algn="l">
              <a:lnSpc>
                <a:spcPct val="112000"/>
              </a:lnSpc>
              <a:buNone/>
            </a:pPr>
            <a:r>
              <a:rPr lang="en-US" sz="1050" dirty="0">
                <a:solidFill>
                  <a:srgbClr val="E5E7EB"/>
                </a:solidFill>
                <a:latin typeface="Inter" pitchFamily="34" charset="0"/>
                <a:ea typeface="Inter" pitchFamily="34" charset="-122"/>
                <a:cs typeface="Inter" pitchFamily="34" charset="-120"/>
              </a:rPr>
              <a:t>Can the affected person understand that AI was involved and why the system behaved the way it did?</a:t>
            </a:r>
            <a:endParaRPr lang="en-US" sz="1050" dirty="0"/>
          </a:p>
        </p:txBody>
      </p:sp>
      <p:sp>
        <p:nvSpPr>
          <p:cNvPr id="17" name="Shape 13"/>
          <p:cNvSpPr/>
          <p:nvPr/>
        </p:nvSpPr>
        <p:spPr>
          <a:xfrm>
            <a:off x="857250" y="2641402"/>
            <a:ext cx="2419331" cy="1364456"/>
          </a:xfrm>
          <a:prstGeom prst="rect">
            <a:avLst/>
          </a:prstGeom>
          <a:solidFill>
            <a:srgbClr val="FFFFFF">
              <a:alpha val="2000"/>
            </a:srgbClr>
          </a:solidFill>
          <a:ln/>
        </p:spPr>
        <p:txBody>
          <a:bodyPr/>
          <a:lstStyle/>
          <a:p>
            <a:endParaRPr lang="en-US"/>
          </a:p>
        </p:txBody>
      </p:sp>
      <p:sp>
        <p:nvSpPr>
          <p:cNvPr id="18" name="Shape 14"/>
          <p:cNvSpPr/>
          <p:nvPr/>
        </p:nvSpPr>
        <p:spPr>
          <a:xfrm>
            <a:off x="857250" y="2641402"/>
            <a:ext cx="2419331" cy="14288"/>
          </a:xfrm>
          <a:prstGeom prst="rect">
            <a:avLst/>
          </a:prstGeom>
          <a:solidFill>
            <a:srgbClr val="8B5CF6"/>
          </a:solidFill>
          <a:ln/>
        </p:spPr>
        <p:txBody>
          <a:bodyPr/>
          <a:lstStyle/>
          <a:p>
            <a:endParaRPr lang="en-US"/>
          </a:p>
        </p:txBody>
      </p:sp>
      <p:sp>
        <p:nvSpPr>
          <p:cNvPr id="19" name="Text 15"/>
          <p:cNvSpPr/>
          <p:nvPr/>
        </p:nvSpPr>
        <p:spPr>
          <a:xfrm>
            <a:off x="1028700" y="2798564"/>
            <a:ext cx="2076431" cy="121444"/>
          </a:xfrm>
          <a:prstGeom prst="rect">
            <a:avLst/>
          </a:prstGeom>
          <a:noFill/>
          <a:ln/>
        </p:spPr>
        <p:txBody>
          <a:bodyPr wrap="square" lIns="0" tIns="0" rIns="0" bIns="0" rtlCol="0" anchor="t">
            <a:spAutoFit/>
          </a:bodyPr>
          <a:lstStyle/>
          <a:p>
            <a:pPr marL="0" indent="0" algn="l">
              <a:buNone/>
            </a:pPr>
            <a:r>
              <a:rPr lang="en-US" sz="700" b="1" kern="0" spc="1" dirty="0">
                <a:solidFill>
                  <a:srgbClr val="9CA3AF"/>
                </a:solidFill>
                <a:latin typeface="Inter Bold" pitchFamily="34" charset="0"/>
                <a:ea typeface="Inter Bold" pitchFamily="34" charset="-122"/>
                <a:cs typeface="Inter Bold" pitchFamily="34" charset="-120"/>
              </a:rPr>
              <a:t>4. CONTESTABILITY</a:t>
            </a:r>
            <a:endParaRPr lang="en-US" sz="700" dirty="0"/>
          </a:p>
        </p:txBody>
      </p:sp>
      <p:sp>
        <p:nvSpPr>
          <p:cNvPr id="20" name="Text 16"/>
          <p:cNvSpPr/>
          <p:nvPr/>
        </p:nvSpPr>
        <p:spPr>
          <a:xfrm>
            <a:off x="1028700" y="3005733"/>
            <a:ext cx="2076431" cy="800100"/>
          </a:xfrm>
          <a:prstGeom prst="rect">
            <a:avLst/>
          </a:prstGeom>
          <a:noFill/>
          <a:ln/>
        </p:spPr>
        <p:txBody>
          <a:bodyPr wrap="square" lIns="0" tIns="0" rIns="0" bIns="0" rtlCol="0" anchor="t">
            <a:spAutoFit/>
          </a:bodyPr>
          <a:lstStyle/>
          <a:p>
            <a:pPr marL="0" indent="0" algn="l">
              <a:lnSpc>
                <a:spcPct val="112000"/>
              </a:lnSpc>
              <a:buNone/>
            </a:pPr>
            <a:r>
              <a:rPr lang="en-US" sz="1050" dirty="0">
                <a:solidFill>
                  <a:srgbClr val="E5E7EB"/>
                </a:solidFill>
                <a:latin typeface="Inter" pitchFamily="34" charset="0"/>
                <a:ea typeface="Inter" pitchFamily="34" charset="-122"/>
                <a:cs typeface="Inter" pitchFamily="34" charset="-120"/>
              </a:rPr>
              <a:t>Can the person challenge, appeal, or escalate the outcome to a responsible human?</a:t>
            </a:r>
            <a:endParaRPr lang="en-US" sz="1050" dirty="0"/>
          </a:p>
        </p:txBody>
      </p:sp>
      <p:sp>
        <p:nvSpPr>
          <p:cNvPr id="21" name="Shape 17"/>
          <p:cNvSpPr/>
          <p:nvPr/>
        </p:nvSpPr>
        <p:spPr>
          <a:xfrm>
            <a:off x="3362306" y="2627114"/>
            <a:ext cx="2419359" cy="1350169"/>
          </a:xfrm>
          <a:prstGeom prst="rect">
            <a:avLst/>
          </a:prstGeom>
          <a:solidFill>
            <a:srgbClr val="FFFFFF">
              <a:alpha val="2000"/>
            </a:srgbClr>
          </a:solidFill>
          <a:ln/>
        </p:spPr>
        <p:txBody>
          <a:bodyPr/>
          <a:lstStyle/>
          <a:p>
            <a:endParaRPr lang="en-US"/>
          </a:p>
        </p:txBody>
      </p:sp>
      <p:sp>
        <p:nvSpPr>
          <p:cNvPr id="22" name="Shape 18"/>
          <p:cNvSpPr/>
          <p:nvPr/>
        </p:nvSpPr>
        <p:spPr>
          <a:xfrm>
            <a:off x="3362306" y="2627114"/>
            <a:ext cx="2419359" cy="14288"/>
          </a:xfrm>
          <a:prstGeom prst="rect">
            <a:avLst/>
          </a:prstGeom>
          <a:solidFill>
            <a:srgbClr val="EC4899"/>
          </a:solidFill>
          <a:ln/>
        </p:spPr>
        <p:txBody>
          <a:bodyPr/>
          <a:lstStyle/>
          <a:p>
            <a:endParaRPr lang="en-US"/>
          </a:p>
        </p:txBody>
      </p:sp>
      <p:sp>
        <p:nvSpPr>
          <p:cNvPr id="23" name="Text 19"/>
          <p:cNvSpPr/>
          <p:nvPr/>
        </p:nvSpPr>
        <p:spPr>
          <a:xfrm>
            <a:off x="3533756" y="2798564"/>
            <a:ext cx="2076459" cy="121444"/>
          </a:xfrm>
          <a:prstGeom prst="rect">
            <a:avLst/>
          </a:prstGeom>
          <a:noFill/>
          <a:ln/>
        </p:spPr>
        <p:txBody>
          <a:bodyPr wrap="square" lIns="0" tIns="0" rIns="0" bIns="0" rtlCol="0" anchor="t">
            <a:spAutoFit/>
          </a:bodyPr>
          <a:lstStyle/>
          <a:p>
            <a:pPr marL="0" indent="0" algn="l">
              <a:buNone/>
            </a:pPr>
            <a:r>
              <a:rPr lang="en-US" sz="700" b="1" kern="0" spc="1" dirty="0">
                <a:solidFill>
                  <a:srgbClr val="9CA3AF"/>
                </a:solidFill>
                <a:latin typeface="Inter Bold" pitchFamily="34" charset="0"/>
                <a:ea typeface="Inter Bold" pitchFamily="34" charset="-122"/>
                <a:cs typeface="Inter Bold" pitchFamily="34" charset="-120"/>
              </a:rPr>
              <a:t>5. GOVERNANCE</a:t>
            </a:r>
            <a:endParaRPr lang="en-US" sz="700" dirty="0"/>
          </a:p>
        </p:txBody>
      </p:sp>
      <p:sp>
        <p:nvSpPr>
          <p:cNvPr id="24" name="Text 20"/>
          <p:cNvSpPr/>
          <p:nvPr/>
        </p:nvSpPr>
        <p:spPr>
          <a:xfrm>
            <a:off x="3533756" y="3005733"/>
            <a:ext cx="2076459" cy="600075"/>
          </a:xfrm>
          <a:prstGeom prst="rect">
            <a:avLst/>
          </a:prstGeom>
          <a:noFill/>
          <a:ln/>
        </p:spPr>
        <p:txBody>
          <a:bodyPr wrap="square" lIns="0" tIns="0" rIns="0" bIns="0" rtlCol="0" anchor="t">
            <a:spAutoFit/>
          </a:bodyPr>
          <a:lstStyle/>
          <a:p>
            <a:pPr marL="0" indent="0" algn="l">
              <a:lnSpc>
                <a:spcPct val="112000"/>
              </a:lnSpc>
              <a:buNone/>
            </a:pPr>
            <a:r>
              <a:rPr lang="en-US" sz="1050" dirty="0">
                <a:solidFill>
                  <a:srgbClr val="E5E7EB"/>
                </a:solidFill>
                <a:latin typeface="Inter" pitchFamily="34" charset="0"/>
                <a:ea typeface="Inter" pitchFamily="34" charset="-122"/>
                <a:cs typeface="Inter" pitchFamily="34" charset="-120"/>
              </a:rPr>
              <a:t>What are we manually reviewing today, and what are we merely assuming is safe?</a:t>
            </a:r>
            <a:endParaRPr lang="en-US" sz="1050" dirty="0"/>
          </a:p>
        </p:txBody>
      </p:sp>
      <p:sp>
        <p:nvSpPr>
          <p:cNvPr id="25" name="Shape 21"/>
          <p:cNvSpPr/>
          <p:nvPr/>
        </p:nvSpPr>
        <p:spPr>
          <a:xfrm>
            <a:off x="5867391" y="2627114"/>
            <a:ext cx="2419331" cy="1350169"/>
          </a:xfrm>
          <a:prstGeom prst="rect">
            <a:avLst/>
          </a:prstGeom>
          <a:solidFill>
            <a:srgbClr val="FFFFFF">
              <a:alpha val="2000"/>
            </a:srgbClr>
          </a:solidFill>
          <a:ln/>
        </p:spPr>
        <p:txBody>
          <a:bodyPr/>
          <a:lstStyle/>
          <a:p>
            <a:endParaRPr lang="en-US"/>
          </a:p>
        </p:txBody>
      </p:sp>
      <p:sp>
        <p:nvSpPr>
          <p:cNvPr id="26" name="Shape 22"/>
          <p:cNvSpPr/>
          <p:nvPr/>
        </p:nvSpPr>
        <p:spPr>
          <a:xfrm>
            <a:off x="5867391" y="2627114"/>
            <a:ext cx="2419331" cy="14288"/>
          </a:xfrm>
          <a:prstGeom prst="rect">
            <a:avLst/>
          </a:prstGeom>
          <a:solidFill>
            <a:srgbClr val="06B6D4"/>
          </a:solidFill>
          <a:ln/>
        </p:spPr>
        <p:txBody>
          <a:bodyPr/>
          <a:lstStyle/>
          <a:p>
            <a:endParaRPr lang="en-US"/>
          </a:p>
        </p:txBody>
      </p:sp>
      <p:sp>
        <p:nvSpPr>
          <p:cNvPr id="27" name="Text 23"/>
          <p:cNvSpPr/>
          <p:nvPr/>
        </p:nvSpPr>
        <p:spPr>
          <a:xfrm>
            <a:off x="6038841" y="2798564"/>
            <a:ext cx="2076431" cy="121444"/>
          </a:xfrm>
          <a:prstGeom prst="rect">
            <a:avLst/>
          </a:prstGeom>
          <a:noFill/>
          <a:ln/>
        </p:spPr>
        <p:txBody>
          <a:bodyPr wrap="square" lIns="0" tIns="0" rIns="0" bIns="0" rtlCol="0" anchor="t">
            <a:spAutoFit/>
          </a:bodyPr>
          <a:lstStyle/>
          <a:p>
            <a:pPr marL="0" indent="0" algn="l">
              <a:buNone/>
            </a:pPr>
            <a:r>
              <a:rPr lang="en-US" sz="700" b="1" kern="0" spc="1" dirty="0">
                <a:solidFill>
                  <a:srgbClr val="9CA3AF"/>
                </a:solidFill>
                <a:latin typeface="Inter Bold" pitchFamily="34" charset="0"/>
                <a:ea typeface="Inter Bold" pitchFamily="34" charset="-122"/>
                <a:cs typeface="Inter Bold" pitchFamily="34" charset="-120"/>
              </a:rPr>
              <a:t>6. VERIFICATION</a:t>
            </a:r>
            <a:endParaRPr lang="en-US" sz="700" dirty="0"/>
          </a:p>
        </p:txBody>
      </p:sp>
      <p:sp>
        <p:nvSpPr>
          <p:cNvPr id="28" name="Text 24"/>
          <p:cNvSpPr/>
          <p:nvPr/>
        </p:nvSpPr>
        <p:spPr>
          <a:xfrm>
            <a:off x="6038841" y="3005733"/>
            <a:ext cx="2076431" cy="600075"/>
          </a:xfrm>
          <a:prstGeom prst="rect">
            <a:avLst/>
          </a:prstGeom>
          <a:noFill/>
          <a:ln/>
        </p:spPr>
        <p:txBody>
          <a:bodyPr wrap="square" lIns="0" tIns="0" rIns="0" bIns="0" rtlCol="0" anchor="t">
            <a:spAutoFit/>
          </a:bodyPr>
          <a:lstStyle/>
          <a:p>
            <a:pPr marL="0" indent="0" algn="l">
              <a:lnSpc>
                <a:spcPct val="112000"/>
              </a:lnSpc>
              <a:buNone/>
            </a:pPr>
            <a:r>
              <a:rPr lang="en-US" sz="1050" dirty="0">
                <a:solidFill>
                  <a:srgbClr val="E5E7EB"/>
                </a:solidFill>
                <a:latin typeface="Inter" pitchFamily="34" charset="0"/>
                <a:ea typeface="Inter" pitchFamily="34" charset="-122"/>
                <a:cs typeface="Inter" pitchFamily="34" charset="-120"/>
              </a:rPr>
              <a:t>What could we eventually prove, enforce, log, audit, or verify digitally?</a:t>
            </a:r>
            <a:endParaRPr lang="en-US" sz="1050" dirty="0"/>
          </a:p>
        </p:txBody>
      </p:sp>
      <p:sp>
        <p:nvSpPr>
          <p:cNvPr id="29" name="Text 25"/>
          <p:cNvSpPr/>
          <p:nvPr/>
        </p:nvSpPr>
        <p:spPr>
          <a:xfrm>
            <a:off x="857250" y="4336256"/>
            <a:ext cx="7429500" cy="378619"/>
          </a:xfrm>
          <a:prstGeom prst="rect">
            <a:avLst/>
          </a:prstGeom>
          <a:noFill/>
          <a:ln/>
        </p:spPr>
        <p:txBody>
          <a:bodyPr wrap="square" lIns="0" tIns="0" rIns="0" bIns="0" rtlCol="0" anchor="t">
            <a:spAutoFit/>
          </a:bodyPr>
          <a:lstStyle/>
          <a:p>
            <a:pPr marL="0" indent="0" algn="ctr">
              <a:buNone/>
            </a:pPr>
            <a:r>
              <a:rPr lang="en-US" sz="1100" b="1" i="1" dirty="0">
                <a:solidFill>
                  <a:srgbClr val="8B5CF6"/>
                </a:solidFill>
                <a:latin typeface="Inter Bold" pitchFamily="34" charset="0"/>
                <a:ea typeface="Inter Bold" pitchFamily="34" charset="-122"/>
                <a:cs typeface="Inter Bold" pitchFamily="34" charset="-120"/>
              </a:rPr>
              <a:t>"Digital Dignity begins when we stop asking only 'What can AI do?' and start asking 'What must the system protect?'"</a:t>
            </a:r>
            <a:endParaRPr lang="en-US" sz="1100" dirty="0"/>
          </a:p>
        </p:txBody>
      </p:sp>
      <p:sp>
        <p:nvSpPr>
          <p:cNvPr id="30" name="Shape 26"/>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31" name="Shape 27"/>
          <p:cNvSpPr/>
          <p:nvPr/>
        </p:nvSpPr>
        <p:spPr>
          <a:xfrm>
            <a:off x="714375" y="4700588"/>
            <a:ext cx="7715250" cy="7144"/>
          </a:xfrm>
          <a:prstGeom prst="rect">
            <a:avLst/>
          </a:prstGeom>
          <a:solidFill>
            <a:srgbClr val="FFFFFF"/>
          </a:solidFill>
          <a:ln/>
        </p:spPr>
        <p:txBody>
          <a:bodyPr/>
          <a:lstStyle/>
          <a:p>
            <a:endParaRPr lang="en-US"/>
          </a:p>
        </p:txBody>
      </p:sp>
      <p:sp>
        <p:nvSpPr>
          <p:cNvPr id="32" name="Text 28"/>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33" name="Text 29"/>
          <p:cNvSpPr/>
          <p:nvPr/>
        </p:nvSpPr>
        <p:spPr>
          <a:xfrm>
            <a:off x="8347472" y="4793456"/>
            <a:ext cx="82153"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11</a:t>
            </a:r>
            <a:endParaRPr lang="en-US" sz="7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571500" y="428625"/>
            <a:ext cx="8001000" cy="625078"/>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WHAT DOES DIGNITY REQUIRE AT THE LEVEL OF SYSTEM DESIGN?</a:t>
            </a:r>
            <a:endParaRPr lang="en-US" sz="1800" dirty="0"/>
          </a:p>
        </p:txBody>
      </p:sp>
      <p:sp>
        <p:nvSpPr>
          <p:cNvPr id="5" name="Text 1"/>
          <p:cNvSpPr/>
          <p:nvPr/>
        </p:nvSpPr>
        <p:spPr>
          <a:xfrm>
            <a:off x="571500" y="1332309"/>
            <a:ext cx="8001000" cy="560059"/>
          </a:xfrm>
          <a:prstGeom prst="rect">
            <a:avLst/>
          </a:prstGeom>
          <a:noFill/>
          <a:ln/>
        </p:spPr>
        <p:txBody>
          <a:bodyPr wrap="square" lIns="0" tIns="0" rIns="0" bIns="0" rtlCol="0" anchor="t">
            <a:spAutoFit/>
          </a:bodyPr>
          <a:lstStyle/>
          <a:p>
            <a:pPr marL="0" indent="0" algn="l">
              <a:lnSpc>
                <a:spcPct val="112000"/>
              </a:lnSpc>
              <a:buNone/>
            </a:pPr>
            <a:r>
              <a:rPr lang="en-US" sz="1400" b="1" dirty="0">
                <a:solidFill>
                  <a:srgbClr val="10B981"/>
                </a:solidFill>
                <a:latin typeface="Inter Bold" pitchFamily="34" charset="0"/>
                <a:ea typeface="Inter Bold" pitchFamily="34" charset="-122"/>
                <a:cs typeface="Inter Bold" pitchFamily="34" charset="-120"/>
              </a:rPr>
              <a:t>"Digital Dignity is how we move fundamental human rights from principle into system design."</a:t>
            </a:r>
            <a:endParaRPr lang="en-US" sz="1400" dirty="0"/>
          </a:p>
        </p:txBody>
      </p:sp>
      <p:sp>
        <p:nvSpPr>
          <p:cNvPr id="6" name="Shape 2"/>
          <p:cNvSpPr/>
          <p:nvPr/>
        </p:nvSpPr>
        <p:spPr>
          <a:xfrm>
            <a:off x="571500" y="2106681"/>
            <a:ext cx="2552691" cy="1398389"/>
          </a:xfrm>
          <a:prstGeom prst="rect">
            <a:avLst/>
          </a:prstGeom>
          <a:solidFill>
            <a:srgbClr val="FFFFFF">
              <a:alpha val="3000"/>
            </a:srgbClr>
          </a:solidFill>
          <a:ln/>
        </p:spPr>
        <p:txBody>
          <a:bodyPr/>
          <a:lstStyle/>
          <a:p>
            <a:endParaRPr lang="en-US"/>
          </a:p>
        </p:txBody>
      </p:sp>
      <p:sp>
        <p:nvSpPr>
          <p:cNvPr id="7" name="Shape 3"/>
          <p:cNvSpPr/>
          <p:nvPr/>
        </p:nvSpPr>
        <p:spPr>
          <a:xfrm>
            <a:off x="571500" y="2106681"/>
            <a:ext cx="2552691" cy="14288"/>
          </a:xfrm>
          <a:prstGeom prst="rect">
            <a:avLst/>
          </a:prstGeom>
          <a:solidFill>
            <a:srgbClr val="FFFFFF"/>
          </a:solidFill>
          <a:ln/>
        </p:spPr>
        <p:txBody>
          <a:bodyPr/>
          <a:lstStyle/>
          <a:p>
            <a:endParaRPr lang="en-US"/>
          </a:p>
        </p:txBody>
      </p:sp>
      <p:sp>
        <p:nvSpPr>
          <p:cNvPr id="8" name="Text 4"/>
          <p:cNvSpPr/>
          <p:nvPr/>
        </p:nvSpPr>
        <p:spPr>
          <a:xfrm>
            <a:off x="714375" y="2249556"/>
            <a:ext cx="2266941" cy="155377"/>
          </a:xfrm>
          <a:prstGeom prst="rect">
            <a:avLst/>
          </a:prstGeom>
          <a:noFill/>
          <a:ln/>
        </p:spPr>
        <p:txBody>
          <a:bodyPr wrap="square" lIns="0" tIns="0" rIns="0" bIns="0" rtlCol="0" anchor="t">
            <a:spAutoFit/>
          </a:bodyPr>
          <a:lstStyle/>
          <a:p>
            <a:pPr marL="0" indent="0" algn="l">
              <a:buNone/>
            </a:pPr>
            <a:r>
              <a:rPr lang="en-US" sz="900" b="1" kern="0" spc="1" dirty="0">
                <a:solidFill>
                  <a:srgbClr val="10B981"/>
                </a:solidFill>
                <a:latin typeface="Inter Bold" pitchFamily="34" charset="0"/>
                <a:ea typeface="Inter Bold" pitchFamily="34" charset="-122"/>
                <a:cs typeface="Inter Bold" pitchFamily="34" charset="-120"/>
              </a:rPr>
              <a:t>01. LEGIBILITY</a:t>
            </a:r>
            <a:endParaRPr lang="en-US" sz="900" dirty="0"/>
          </a:p>
        </p:txBody>
      </p:sp>
      <p:sp>
        <p:nvSpPr>
          <p:cNvPr id="9" name="Text 5"/>
          <p:cNvSpPr/>
          <p:nvPr/>
        </p:nvSpPr>
        <p:spPr>
          <a:xfrm>
            <a:off x="714375" y="2490657"/>
            <a:ext cx="2266941" cy="857250"/>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D1D5DB"/>
                </a:solidFill>
                <a:latin typeface="Inter" pitchFamily="34" charset="0"/>
                <a:ea typeface="Inter" pitchFamily="34" charset="-122"/>
                <a:cs typeface="Inter" pitchFamily="34" charset="-120"/>
              </a:rPr>
              <a:t>Systems must be understandable: the logic and constraints behind automated decisions should be clear.</a:t>
            </a:r>
            <a:endParaRPr lang="en-US" sz="1050" dirty="0"/>
          </a:p>
        </p:txBody>
      </p:sp>
      <p:sp>
        <p:nvSpPr>
          <p:cNvPr id="10" name="Shape 6"/>
          <p:cNvSpPr/>
          <p:nvPr/>
        </p:nvSpPr>
        <p:spPr>
          <a:xfrm>
            <a:off x="3295641" y="2106681"/>
            <a:ext cx="2552691" cy="1384102"/>
          </a:xfrm>
          <a:prstGeom prst="rect">
            <a:avLst/>
          </a:prstGeom>
          <a:solidFill>
            <a:srgbClr val="FFFFFF">
              <a:alpha val="3000"/>
            </a:srgbClr>
          </a:solidFill>
          <a:ln/>
        </p:spPr>
        <p:txBody>
          <a:bodyPr/>
          <a:lstStyle/>
          <a:p>
            <a:endParaRPr lang="en-US"/>
          </a:p>
        </p:txBody>
      </p:sp>
      <p:sp>
        <p:nvSpPr>
          <p:cNvPr id="11" name="Shape 7"/>
          <p:cNvSpPr/>
          <p:nvPr/>
        </p:nvSpPr>
        <p:spPr>
          <a:xfrm>
            <a:off x="3295641" y="2106681"/>
            <a:ext cx="2552691" cy="14288"/>
          </a:xfrm>
          <a:prstGeom prst="rect">
            <a:avLst/>
          </a:prstGeom>
          <a:solidFill>
            <a:srgbClr val="FFFFFF"/>
          </a:solidFill>
          <a:ln/>
        </p:spPr>
        <p:txBody>
          <a:bodyPr/>
          <a:lstStyle/>
          <a:p>
            <a:endParaRPr lang="en-US"/>
          </a:p>
        </p:txBody>
      </p:sp>
      <p:sp>
        <p:nvSpPr>
          <p:cNvPr id="12" name="Text 8"/>
          <p:cNvSpPr/>
          <p:nvPr/>
        </p:nvSpPr>
        <p:spPr>
          <a:xfrm>
            <a:off x="3438516" y="2249556"/>
            <a:ext cx="2266941" cy="155377"/>
          </a:xfrm>
          <a:prstGeom prst="rect">
            <a:avLst/>
          </a:prstGeom>
          <a:noFill/>
          <a:ln/>
        </p:spPr>
        <p:txBody>
          <a:bodyPr wrap="square" lIns="0" tIns="0" rIns="0" bIns="0" rtlCol="0" anchor="t">
            <a:spAutoFit/>
          </a:bodyPr>
          <a:lstStyle/>
          <a:p>
            <a:pPr marL="0" indent="0" algn="l">
              <a:buNone/>
            </a:pPr>
            <a:r>
              <a:rPr lang="en-US" sz="900" b="1" kern="0" spc="1" dirty="0">
                <a:solidFill>
                  <a:srgbClr val="10B981"/>
                </a:solidFill>
                <a:latin typeface="Inter Bold" pitchFamily="34" charset="0"/>
                <a:ea typeface="Inter Bold" pitchFamily="34" charset="-122"/>
                <a:cs typeface="Inter Bold" pitchFamily="34" charset="-120"/>
              </a:rPr>
              <a:t>02. CONTESTABILITY</a:t>
            </a:r>
            <a:endParaRPr lang="en-US" sz="900" dirty="0"/>
          </a:p>
        </p:txBody>
      </p:sp>
      <p:sp>
        <p:nvSpPr>
          <p:cNvPr id="13" name="Text 9"/>
          <p:cNvSpPr/>
          <p:nvPr/>
        </p:nvSpPr>
        <p:spPr>
          <a:xfrm>
            <a:off x="3438516" y="2490657"/>
            <a:ext cx="2266941" cy="642938"/>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D1D5DB"/>
                </a:solidFill>
                <a:latin typeface="Inter" pitchFamily="34" charset="0"/>
                <a:ea typeface="Inter" pitchFamily="34" charset="-122"/>
                <a:cs typeface="Inter" pitchFamily="34" charset="-120"/>
              </a:rPr>
              <a:t>Decisions must be challengeable with operational paths for human review and override.</a:t>
            </a:r>
            <a:endParaRPr lang="en-US" sz="1050" dirty="0"/>
          </a:p>
        </p:txBody>
      </p:sp>
      <p:sp>
        <p:nvSpPr>
          <p:cNvPr id="14" name="Shape 10"/>
          <p:cNvSpPr/>
          <p:nvPr/>
        </p:nvSpPr>
        <p:spPr>
          <a:xfrm>
            <a:off x="6019781" y="2106681"/>
            <a:ext cx="2552691" cy="1384102"/>
          </a:xfrm>
          <a:prstGeom prst="rect">
            <a:avLst/>
          </a:prstGeom>
          <a:solidFill>
            <a:srgbClr val="FFFFFF">
              <a:alpha val="3000"/>
            </a:srgbClr>
          </a:solidFill>
          <a:ln/>
        </p:spPr>
        <p:txBody>
          <a:bodyPr/>
          <a:lstStyle/>
          <a:p>
            <a:endParaRPr lang="en-US"/>
          </a:p>
        </p:txBody>
      </p:sp>
      <p:sp>
        <p:nvSpPr>
          <p:cNvPr id="15" name="Shape 11"/>
          <p:cNvSpPr/>
          <p:nvPr/>
        </p:nvSpPr>
        <p:spPr>
          <a:xfrm>
            <a:off x="6019781" y="2106681"/>
            <a:ext cx="2552691" cy="14288"/>
          </a:xfrm>
          <a:prstGeom prst="rect">
            <a:avLst/>
          </a:prstGeom>
          <a:solidFill>
            <a:srgbClr val="FFFFFF"/>
          </a:solidFill>
          <a:ln/>
        </p:spPr>
        <p:txBody>
          <a:bodyPr/>
          <a:lstStyle/>
          <a:p>
            <a:endParaRPr lang="en-US"/>
          </a:p>
        </p:txBody>
      </p:sp>
      <p:sp>
        <p:nvSpPr>
          <p:cNvPr id="16" name="Text 12"/>
          <p:cNvSpPr/>
          <p:nvPr/>
        </p:nvSpPr>
        <p:spPr>
          <a:xfrm>
            <a:off x="6162656" y="2249556"/>
            <a:ext cx="2266941" cy="155377"/>
          </a:xfrm>
          <a:prstGeom prst="rect">
            <a:avLst/>
          </a:prstGeom>
          <a:noFill/>
          <a:ln/>
        </p:spPr>
        <p:txBody>
          <a:bodyPr wrap="square" lIns="0" tIns="0" rIns="0" bIns="0" rtlCol="0" anchor="t">
            <a:spAutoFit/>
          </a:bodyPr>
          <a:lstStyle/>
          <a:p>
            <a:pPr marL="0" indent="0" algn="l">
              <a:buNone/>
            </a:pPr>
            <a:r>
              <a:rPr lang="en-US" sz="900" b="1" kern="0" spc="1" dirty="0">
                <a:solidFill>
                  <a:srgbClr val="10B981"/>
                </a:solidFill>
                <a:latin typeface="Inter Bold" pitchFamily="34" charset="0"/>
                <a:ea typeface="Inter Bold" pitchFamily="34" charset="-122"/>
                <a:cs typeface="Inter Bold" pitchFamily="34" charset="-120"/>
              </a:rPr>
              <a:t>03. SOVEREIGNTY</a:t>
            </a:r>
            <a:endParaRPr lang="en-US" sz="900" dirty="0"/>
          </a:p>
        </p:txBody>
      </p:sp>
      <p:sp>
        <p:nvSpPr>
          <p:cNvPr id="17" name="Text 13"/>
          <p:cNvSpPr/>
          <p:nvPr/>
        </p:nvSpPr>
        <p:spPr>
          <a:xfrm>
            <a:off x="6162656" y="2490657"/>
            <a:ext cx="2266941" cy="642938"/>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D1D5DB"/>
                </a:solidFill>
                <a:latin typeface="Inter" pitchFamily="34" charset="0"/>
                <a:ea typeface="Inter" pitchFamily="34" charset="-122"/>
                <a:cs typeface="Inter" pitchFamily="34" charset="-120"/>
              </a:rPr>
              <a:t>People must retain control of their data and agency over how it is used.</a:t>
            </a:r>
            <a:endParaRPr lang="en-US" sz="1050" dirty="0"/>
          </a:p>
        </p:txBody>
      </p:sp>
      <p:sp>
        <p:nvSpPr>
          <p:cNvPr id="18" name="Text 14"/>
          <p:cNvSpPr/>
          <p:nvPr/>
        </p:nvSpPr>
        <p:spPr>
          <a:xfrm>
            <a:off x="571500" y="3908692"/>
            <a:ext cx="4000500" cy="346472"/>
          </a:xfrm>
          <a:prstGeom prst="rect">
            <a:avLst/>
          </a:prstGeom>
          <a:noFill/>
          <a:ln/>
        </p:spPr>
        <p:txBody>
          <a:bodyPr wrap="square" lIns="0" tIns="0" rIns="0" bIns="0" rtlCol="0" anchor="t">
            <a:spAutoFit/>
          </a:bodyPr>
          <a:lstStyle/>
          <a:p>
            <a:pPr marL="0" indent="0" algn="l">
              <a:buNone/>
            </a:pPr>
            <a:r>
              <a:rPr lang="en-US" sz="1000" b="1" kern="0" spc="1" dirty="0">
                <a:solidFill>
                  <a:srgbClr val="FFFFFF"/>
                </a:solidFill>
                <a:latin typeface="Inter Black" pitchFamily="34" charset="0"/>
                <a:ea typeface="Inter Black" pitchFamily="34" charset="-122"/>
                <a:cs typeface="Inter Black" pitchFamily="34" charset="-120"/>
              </a:rPr>
              <a:t>THIS IS NOT AN ETHICAL ASPIRATION.
IT IS A DESIGN CHOICE.</a:t>
            </a:r>
            <a:endParaRPr lang="en-US" sz="1000" dirty="0"/>
          </a:p>
        </p:txBody>
      </p:sp>
      <p:sp>
        <p:nvSpPr>
          <p:cNvPr id="19" name="Text 15"/>
          <p:cNvSpPr/>
          <p:nvPr/>
        </p:nvSpPr>
        <p:spPr>
          <a:xfrm>
            <a:off x="4572000" y="3855114"/>
            <a:ext cx="4000500" cy="400050"/>
          </a:xfrm>
          <a:prstGeom prst="rect">
            <a:avLst/>
          </a:prstGeom>
          <a:noFill/>
          <a:ln/>
        </p:spPr>
        <p:txBody>
          <a:bodyPr wrap="square" lIns="0" tIns="0" rIns="0" bIns="0" rtlCol="0" anchor="t">
            <a:spAutoFit/>
          </a:bodyPr>
          <a:lstStyle/>
          <a:p>
            <a:pPr marL="0" indent="0" algn="r">
              <a:lnSpc>
                <a:spcPct val="112000"/>
              </a:lnSpc>
              <a:buNone/>
            </a:pPr>
            <a:r>
              <a:rPr lang="en-US" sz="1050" i="1" dirty="0">
                <a:solidFill>
                  <a:srgbClr val="9CA3AF"/>
                </a:solidFill>
                <a:latin typeface="Inter" pitchFamily="34" charset="0"/>
                <a:ea typeface="Inter" pitchFamily="34" charset="-122"/>
                <a:cs typeface="Inter" pitchFamily="34" charset="-120"/>
              </a:rPr>
              <a:t>What would it mean to treat Digital Dignity as a first-class design requirement in your next AI project?</a:t>
            </a:r>
            <a:endParaRPr lang="en-US" sz="1050" dirty="0"/>
          </a:p>
        </p:txBody>
      </p:sp>
      <p:sp>
        <p:nvSpPr>
          <p:cNvPr id="20" name="Shape 16"/>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21" name="Shape 17"/>
          <p:cNvSpPr/>
          <p:nvPr/>
        </p:nvSpPr>
        <p:spPr>
          <a:xfrm>
            <a:off x="714375" y="4700588"/>
            <a:ext cx="7715250" cy="7144"/>
          </a:xfrm>
          <a:prstGeom prst="rect">
            <a:avLst/>
          </a:prstGeom>
          <a:solidFill>
            <a:srgbClr val="FFFFFF"/>
          </a:solidFill>
          <a:ln/>
        </p:spPr>
        <p:txBody>
          <a:bodyPr/>
          <a:lstStyle/>
          <a:p>
            <a:endParaRPr lang="en-US"/>
          </a:p>
        </p:txBody>
      </p:sp>
      <p:sp>
        <p:nvSpPr>
          <p:cNvPr id="22" name="Text 18"/>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23" name="Text 19"/>
          <p:cNvSpPr/>
          <p:nvPr/>
        </p:nvSpPr>
        <p:spPr>
          <a:xfrm>
            <a:off x="8327827" y="4793456"/>
            <a:ext cx="101798"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12</a:t>
            </a:r>
            <a:endParaRPr lang="en-US" sz="7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571500" y="571500"/>
            <a:ext cx="8001000" cy="27699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WHAT WOULD DIGITAL DIGNITY LOOK LIKE IF IT WERE ENFORCEABLE?</a:t>
            </a:r>
            <a:endParaRPr lang="en-US" sz="1800" dirty="0"/>
          </a:p>
        </p:txBody>
      </p:sp>
      <p:sp>
        <p:nvSpPr>
          <p:cNvPr id="5" name="Shape 1"/>
          <p:cNvSpPr/>
          <p:nvPr/>
        </p:nvSpPr>
        <p:spPr>
          <a:xfrm>
            <a:off x="571500" y="1475184"/>
            <a:ext cx="8001000" cy="709715"/>
          </a:xfrm>
          <a:prstGeom prst="rect">
            <a:avLst/>
          </a:prstGeom>
          <a:solidFill>
            <a:srgbClr val="FFFFFF">
              <a:alpha val="2000"/>
            </a:srgbClr>
          </a:solidFill>
          <a:ln/>
        </p:spPr>
        <p:txBody>
          <a:bodyPr/>
          <a:lstStyle/>
          <a:p>
            <a:endParaRPr lang="en-US"/>
          </a:p>
        </p:txBody>
      </p:sp>
      <p:sp>
        <p:nvSpPr>
          <p:cNvPr id="6" name="Shape 2"/>
          <p:cNvSpPr/>
          <p:nvPr/>
        </p:nvSpPr>
        <p:spPr>
          <a:xfrm>
            <a:off x="571500" y="1475184"/>
            <a:ext cx="28575" cy="709715"/>
          </a:xfrm>
          <a:prstGeom prst="rect">
            <a:avLst/>
          </a:prstGeom>
          <a:solidFill>
            <a:srgbClr val="4B5563"/>
          </a:solidFill>
          <a:ln/>
        </p:spPr>
        <p:txBody>
          <a:bodyPr/>
          <a:lstStyle/>
          <a:p>
            <a:endParaRPr lang="en-US"/>
          </a:p>
        </p:txBody>
      </p:sp>
      <p:sp>
        <p:nvSpPr>
          <p:cNvPr id="7" name="Text 3"/>
          <p:cNvSpPr/>
          <p:nvPr/>
        </p:nvSpPr>
        <p:spPr>
          <a:xfrm>
            <a:off x="771525" y="1629110"/>
            <a:ext cx="2000250" cy="137517"/>
          </a:xfrm>
          <a:prstGeom prst="rect">
            <a:avLst/>
          </a:prstGeom>
          <a:noFill/>
          <a:ln/>
        </p:spPr>
        <p:txBody>
          <a:bodyPr wrap="square" lIns="0" tIns="0" rIns="0" bIns="0" rtlCol="0" anchor="t">
            <a:spAutoFit/>
          </a:bodyPr>
          <a:lstStyle/>
          <a:p>
            <a:pPr marL="0" indent="0" algn="l">
              <a:buNone/>
            </a:pPr>
            <a:r>
              <a:rPr lang="en-US" sz="800" b="1" kern="0" spc="1" dirty="0">
                <a:solidFill>
                  <a:srgbClr val="9CA3AF"/>
                </a:solidFill>
                <a:latin typeface="Inter Bold" pitchFamily="34" charset="0"/>
                <a:ea typeface="Inter Bold" pitchFamily="34" charset="-122"/>
                <a:cs typeface="Inter Bold" pitchFamily="34" charset="-120"/>
              </a:rPr>
              <a:t>01</a:t>
            </a:r>
            <a:endParaRPr lang="en-US" sz="800" dirty="0"/>
          </a:p>
        </p:txBody>
      </p:sp>
      <p:sp>
        <p:nvSpPr>
          <p:cNvPr id="8" name="Text 4"/>
          <p:cNvSpPr/>
          <p:nvPr/>
        </p:nvSpPr>
        <p:spPr>
          <a:xfrm>
            <a:off x="771525" y="1823777"/>
            <a:ext cx="2000250" cy="207169"/>
          </a:xfrm>
          <a:prstGeom prst="rect">
            <a:avLst/>
          </a:prstGeom>
          <a:noFill/>
          <a:ln/>
        </p:spPr>
        <p:txBody>
          <a:bodyPr wrap="square" lIns="0" tIns="0" rIns="0" bIns="0" rtlCol="0" anchor="t">
            <a:spAutoFit/>
          </a:bodyPr>
          <a:lstStyle/>
          <a:p>
            <a:pPr marL="0" indent="0" algn="l">
              <a:buNone/>
            </a:pPr>
            <a:r>
              <a:rPr lang="en-US" sz="1200" b="1" dirty="0">
                <a:solidFill>
                  <a:srgbClr val="FFFFFF"/>
                </a:solidFill>
                <a:latin typeface="Inter Bold" pitchFamily="34" charset="0"/>
                <a:ea typeface="Inter Bold" pitchFamily="34" charset="-122"/>
                <a:cs typeface="Inter Bold" pitchFamily="34" charset="-120"/>
              </a:rPr>
              <a:t>THE PRINCIPLE</a:t>
            </a:r>
            <a:endParaRPr lang="en-US" sz="1200" dirty="0"/>
          </a:p>
        </p:txBody>
      </p:sp>
      <p:sp>
        <p:nvSpPr>
          <p:cNvPr id="9" name="Text 5"/>
          <p:cNvSpPr/>
          <p:nvPr/>
        </p:nvSpPr>
        <p:spPr>
          <a:xfrm>
            <a:off x="2978944" y="1603772"/>
            <a:ext cx="5393531" cy="240013"/>
          </a:xfrm>
          <a:prstGeom prst="rect">
            <a:avLst/>
          </a:prstGeom>
          <a:noFill/>
          <a:ln/>
        </p:spPr>
        <p:txBody>
          <a:bodyPr wrap="none" lIns="0" tIns="0" rIns="0" bIns="0" rtlCol="0" anchor="t">
            <a:spAutoFit/>
          </a:bodyPr>
          <a:lstStyle/>
          <a:p>
            <a:pPr marL="0" indent="0" algn="l">
              <a:lnSpc>
                <a:spcPct val="112000"/>
              </a:lnSpc>
              <a:buNone/>
            </a:pPr>
            <a:r>
              <a:rPr lang="en-US" sz="1250" dirty="0">
                <a:solidFill>
                  <a:srgbClr val="E5E7EB"/>
                </a:solidFill>
                <a:latin typeface="Inter" pitchFamily="34" charset="0"/>
                <a:ea typeface="Inter" pitchFamily="34" charset="-122"/>
                <a:cs typeface="Inter" pitchFamily="34" charset="-120"/>
              </a:rPr>
              <a:t>"We believe people should have agency and transparency."</a:t>
            </a:r>
            <a:endParaRPr lang="en-US" sz="1250" dirty="0"/>
          </a:p>
        </p:txBody>
      </p:sp>
      <p:sp>
        <p:nvSpPr>
          <p:cNvPr id="10" name="Text 6"/>
          <p:cNvSpPr/>
          <p:nvPr/>
        </p:nvSpPr>
        <p:spPr>
          <a:xfrm>
            <a:off x="2978944" y="1900935"/>
            <a:ext cx="5393531" cy="155377"/>
          </a:xfrm>
          <a:prstGeom prst="rect">
            <a:avLst/>
          </a:prstGeom>
          <a:noFill/>
          <a:ln/>
        </p:spPr>
        <p:txBody>
          <a:bodyPr wrap="square" lIns="0" tIns="0" rIns="0" bIns="0" rtlCol="0" anchor="t">
            <a:spAutoFit/>
          </a:bodyPr>
          <a:lstStyle/>
          <a:p>
            <a:pPr marL="0" indent="0" algn="l">
              <a:buNone/>
            </a:pPr>
            <a:r>
              <a:rPr lang="en-US" sz="950" i="1" dirty="0">
                <a:solidFill>
                  <a:srgbClr val="9CA3AF"/>
                </a:solidFill>
                <a:latin typeface="Inter" pitchFamily="34" charset="0"/>
                <a:ea typeface="Inter" pitchFamily="34" charset="-122"/>
                <a:cs typeface="Inter" pitchFamily="34" charset="-120"/>
              </a:rPr>
              <a:t>Abstract, philosophical, difficult to enforce at scale.</a:t>
            </a:r>
            <a:endParaRPr lang="en-US" sz="950" dirty="0"/>
          </a:p>
        </p:txBody>
      </p:sp>
      <p:sp>
        <p:nvSpPr>
          <p:cNvPr id="11" name="Shape 7"/>
          <p:cNvSpPr/>
          <p:nvPr/>
        </p:nvSpPr>
        <p:spPr>
          <a:xfrm>
            <a:off x="571500" y="2327774"/>
            <a:ext cx="8001000" cy="866180"/>
          </a:xfrm>
          <a:prstGeom prst="rect">
            <a:avLst/>
          </a:prstGeom>
          <a:solidFill>
            <a:srgbClr val="FFFFFF">
              <a:alpha val="2000"/>
            </a:srgbClr>
          </a:solidFill>
          <a:ln/>
        </p:spPr>
        <p:txBody>
          <a:bodyPr/>
          <a:lstStyle/>
          <a:p>
            <a:endParaRPr lang="en-US"/>
          </a:p>
        </p:txBody>
      </p:sp>
      <p:sp>
        <p:nvSpPr>
          <p:cNvPr id="12" name="Shape 8"/>
          <p:cNvSpPr/>
          <p:nvPr/>
        </p:nvSpPr>
        <p:spPr>
          <a:xfrm>
            <a:off x="571500" y="2327774"/>
            <a:ext cx="28575" cy="866180"/>
          </a:xfrm>
          <a:prstGeom prst="rect">
            <a:avLst/>
          </a:prstGeom>
          <a:solidFill>
            <a:srgbClr val="8B5CF6"/>
          </a:solidFill>
          <a:ln/>
        </p:spPr>
        <p:txBody>
          <a:bodyPr/>
          <a:lstStyle/>
          <a:p>
            <a:endParaRPr lang="en-US"/>
          </a:p>
        </p:txBody>
      </p:sp>
      <p:sp>
        <p:nvSpPr>
          <p:cNvPr id="13" name="Text 9"/>
          <p:cNvSpPr/>
          <p:nvPr/>
        </p:nvSpPr>
        <p:spPr>
          <a:xfrm>
            <a:off x="771525" y="2456362"/>
            <a:ext cx="2000250" cy="137517"/>
          </a:xfrm>
          <a:prstGeom prst="rect">
            <a:avLst/>
          </a:prstGeom>
          <a:noFill/>
          <a:ln/>
        </p:spPr>
        <p:txBody>
          <a:bodyPr wrap="square" lIns="0" tIns="0" rIns="0" bIns="0" rtlCol="0" anchor="t">
            <a:spAutoFit/>
          </a:bodyPr>
          <a:lstStyle/>
          <a:p>
            <a:pPr marL="0" indent="0" algn="l">
              <a:buNone/>
            </a:pPr>
            <a:r>
              <a:rPr lang="en-US" sz="800" b="1" kern="0" spc="1" dirty="0">
                <a:solidFill>
                  <a:srgbClr val="8B5CF6"/>
                </a:solidFill>
                <a:latin typeface="Inter Bold" pitchFamily="34" charset="0"/>
                <a:ea typeface="Inter Bold" pitchFamily="34" charset="-122"/>
                <a:cs typeface="Inter Bold" pitchFamily="34" charset="-120"/>
              </a:rPr>
              <a:t>02</a:t>
            </a:r>
            <a:endParaRPr lang="en-US" sz="800" dirty="0"/>
          </a:p>
        </p:txBody>
      </p:sp>
      <p:sp>
        <p:nvSpPr>
          <p:cNvPr id="14" name="Text 10"/>
          <p:cNvSpPr/>
          <p:nvPr/>
        </p:nvSpPr>
        <p:spPr>
          <a:xfrm>
            <a:off x="771525" y="2651029"/>
            <a:ext cx="2000250" cy="414338"/>
          </a:xfrm>
          <a:prstGeom prst="rect">
            <a:avLst/>
          </a:prstGeom>
          <a:noFill/>
          <a:ln/>
        </p:spPr>
        <p:txBody>
          <a:bodyPr wrap="square" lIns="0" tIns="0" rIns="0" bIns="0" rtlCol="0" anchor="t">
            <a:spAutoFit/>
          </a:bodyPr>
          <a:lstStyle/>
          <a:p>
            <a:pPr marL="0" indent="0" algn="l">
              <a:buNone/>
            </a:pPr>
            <a:r>
              <a:rPr lang="en-US" sz="1200" b="1" dirty="0">
                <a:solidFill>
                  <a:srgbClr val="FFFFFF"/>
                </a:solidFill>
                <a:latin typeface="Inter Bold" pitchFamily="34" charset="0"/>
                <a:ea typeface="Inter Bold" pitchFamily="34" charset="-122"/>
                <a:cs typeface="Inter Bold" pitchFamily="34" charset="-120"/>
              </a:rPr>
              <a:t>MANUAL GOVERNANCE</a:t>
            </a:r>
            <a:endParaRPr lang="en-US" sz="1200" dirty="0"/>
          </a:p>
        </p:txBody>
      </p:sp>
      <p:sp>
        <p:nvSpPr>
          <p:cNvPr id="15" name="Text 11"/>
          <p:cNvSpPr/>
          <p:nvPr/>
        </p:nvSpPr>
        <p:spPr>
          <a:xfrm>
            <a:off x="2978944" y="2534580"/>
            <a:ext cx="5393531" cy="240013"/>
          </a:xfrm>
          <a:prstGeom prst="rect">
            <a:avLst/>
          </a:prstGeom>
          <a:noFill/>
          <a:ln/>
        </p:spPr>
        <p:txBody>
          <a:bodyPr wrap="none" lIns="0" tIns="0" rIns="0" bIns="0" rtlCol="0" anchor="t">
            <a:spAutoFit/>
          </a:bodyPr>
          <a:lstStyle/>
          <a:p>
            <a:pPr marL="0" indent="0" algn="l">
              <a:lnSpc>
                <a:spcPct val="112000"/>
              </a:lnSpc>
              <a:buNone/>
            </a:pPr>
            <a:r>
              <a:rPr lang="en-US" sz="1250" dirty="0">
                <a:solidFill>
                  <a:srgbClr val="E5E7EB"/>
                </a:solidFill>
                <a:latin typeface="Inter" pitchFamily="34" charset="0"/>
                <a:ea typeface="Inter" pitchFamily="34" charset="-122"/>
                <a:cs typeface="Inter" pitchFamily="34" charset="-120"/>
              </a:rPr>
              <a:t>"A human must review this AI decision before it affects the user."</a:t>
            </a:r>
            <a:endParaRPr lang="en-US" sz="1250" dirty="0"/>
          </a:p>
        </p:txBody>
      </p:sp>
      <p:sp>
        <p:nvSpPr>
          <p:cNvPr id="16" name="Text 12"/>
          <p:cNvSpPr/>
          <p:nvPr/>
        </p:nvSpPr>
        <p:spPr>
          <a:xfrm>
            <a:off x="2978944" y="2831743"/>
            <a:ext cx="5393531" cy="155377"/>
          </a:xfrm>
          <a:prstGeom prst="rect">
            <a:avLst/>
          </a:prstGeom>
          <a:noFill/>
          <a:ln/>
        </p:spPr>
        <p:txBody>
          <a:bodyPr wrap="square" lIns="0" tIns="0" rIns="0" bIns="0" rtlCol="0" anchor="t">
            <a:spAutoFit/>
          </a:bodyPr>
          <a:lstStyle/>
          <a:p>
            <a:pPr marL="0" indent="0" algn="l">
              <a:buNone/>
            </a:pPr>
            <a:r>
              <a:rPr lang="en-US" sz="950" i="1" dirty="0">
                <a:solidFill>
                  <a:srgbClr val="9CA3AF"/>
                </a:solidFill>
                <a:latin typeface="Inter" pitchFamily="34" charset="0"/>
                <a:ea typeface="Inter" pitchFamily="34" charset="-122"/>
                <a:cs typeface="Inter" pitchFamily="34" charset="-120"/>
              </a:rPr>
              <a:t>Operational, but creates bottlenecks and is vulnerable to bypass.</a:t>
            </a:r>
            <a:endParaRPr lang="en-US" sz="950" dirty="0"/>
          </a:p>
        </p:txBody>
      </p:sp>
      <p:sp>
        <p:nvSpPr>
          <p:cNvPr id="17" name="Shape 13"/>
          <p:cNvSpPr/>
          <p:nvPr/>
        </p:nvSpPr>
        <p:spPr>
          <a:xfrm>
            <a:off x="571500" y="3336829"/>
            <a:ext cx="8001000" cy="949728"/>
          </a:xfrm>
          <a:prstGeom prst="rect">
            <a:avLst/>
          </a:prstGeom>
          <a:solidFill>
            <a:srgbClr val="10B981">
              <a:alpha val="5000"/>
            </a:srgbClr>
          </a:solidFill>
          <a:ln/>
        </p:spPr>
        <p:txBody>
          <a:bodyPr/>
          <a:lstStyle/>
          <a:p>
            <a:endParaRPr lang="en-US"/>
          </a:p>
        </p:txBody>
      </p:sp>
      <p:sp>
        <p:nvSpPr>
          <p:cNvPr id="18" name="Shape 14"/>
          <p:cNvSpPr/>
          <p:nvPr/>
        </p:nvSpPr>
        <p:spPr>
          <a:xfrm>
            <a:off x="571500" y="3336829"/>
            <a:ext cx="28575" cy="949728"/>
          </a:xfrm>
          <a:prstGeom prst="rect">
            <a:avLst/>
          </a:prstGeom>
          <a:solidFill>
            <a:srgbClr val="10B981"/>
          </a:solidFill>
          <a:ln/>
        </p:spPr>
        <p:txBody>
          <a:bodyPr/>
          <a:lstStyle/>
          <a:p>
            <a:endParaRPr lang="en-US"/>
          </a:p>
        </p:txBody>
      </p:sp>
      <p:sp>
        <p:nvSpPr>
          <p:cNvPr id="19" name="Text 15"/>
          <p:cNvSpPr/>
          <p:nvPr/>
        </p:nvSpPr>
        <p:spPr>
          <a:xfrm>
            <a:off x="771525" y="3610775"/>
            <a:ext cx="2000250" cy="137517"/>
          </a:xfrm>
          <a:prstGeom prst="rect">
            <a:avLst/>
          </a:prstGeom>
          <a:noFill/>
          <a:ln/>
        </p:spPr>
        <p:txBody>
          <a:bodyPr wrap="square" lIns="0" tIns="0" rIns="0" bIns="0" rtlCol="0" anchor="t">
            <a:spAutoFit/>
          </a:bodyPr>
          <a:lstStyle/>
          <a:p>
            <a:pPr marL="0" indent="0" algn="l">
              <a:buNone/>
            </a:pPr>
            <a:r>
              <a:rPr lang="en-US" sz="800" b="1" kern="0" spc="1" dirty="0">
                <a:solidFill>
                  <a:srgbClr val="10B981"/>
                </a:solidFill>
                <a:latin typeface="Inter Bold" pitchFamily="34" charset="0"/>
                <a:ea typeface="Inter Bold" pitchFamily="34" charset="-122"/>
                <a:cs typeface="Inter Bold" pitchFamily="34" charset="-120"/>
              </a:rPr>
              <a:t>03</a:t>
            </a:r>
            <a:endParaRPr lang="en-US" sz="800" dirty="0"/>
          </a:p>
        </p:txBody>
      </p:sp>
      <p:sp>
        <p:nvSpPr>
          <p:cNvPr id="20" name="Text 16"/>
          <p:cNvSpPr/>
          <p:nvPr/>
        </p:nvSpPr>
        <p:spPr>
          <a:xfrm>
            <a:off x="771525" y="3805442"/>
            <a:ext cx="2000250" cy="207169"/>
          </a:xfrm>
          <a:prstGeom prst="rect">
            <a:avLst/>
          </a:prstGeom>
          <a:noFill/>
          <a:ln/>
        </p:spPr>
        <p:txBody>
          <a:bodyPr wrap="square" lIns="0" tIns="0" rIns="0" bIns="0" rtlCol="0" anchor="t">
            <a:spAutoFit/>
          </a:bodyPr>
          <a:lstStyle/>
          <a:p>
            <a:pPr marL="0" indent="0" algn="l">
              <a:buNone/>
            </a:pPr>
            <a:r>
              <a:rPr lang="en-US" sz="1200" b="1" dirty="0">
                <a:solidFill>
                  <a:srgbClr val="FFFFFF"/>
                </a:solidFill>
                <a:latin typeface="Inter Bold" pitchFamily="34" charset="0"/>
                <a:ea typeface="Inter Bold" pitchFamily="34" charset="-122"/>
                <a:cs typeface="Inter Bold" pitchFamily="34" charset="-120"/>
              </a:rPr>
              <a:t>DIGITAL VERIFICATION</a:t>
            </a:r>
            <a:endParaRPr lang="en-US" sz="1200" dirty="0"/>
          </a:p>
        </p:txBody>
      </p:sp>
      <p:sp>
        <p:nvSpPr>
          <p:cNvPr id="21" name="Text 17"/>
          <p:cNvSpPr/>
          <p:nvPr/>
        </p:nvSpPr>
        <p:spPr>
          <a:xfrm>
            <a:off x="2978944" y="3465416"/>
            <a:ext cx="5393531" cy="480027"/>
          </a:xfrm>
          <a:prstGeom prst="rect">
            <a:avLst/>
          </a:prstGeom>
          <a:noFill/>
          <a:ln/>
        </p:spPr>
        <p:txBody>
          <a:bodyPr wrap="square" lIns="0" tIns="0" rIns="0" bIns="0" rtlCol="0" anchor="t">
            <a:spAutoFit/>
          </a:bodyPr>
          <a:lstStyle/>
          <a:p>
            <a:pPr marL="0" indent="0" algn="l">
              <a:lnSpc>
                <a:spcPct val="112000"/>
              </a:lnSpc>
              <a:buNone/>
            </a:pPr>
            <a:r>
              <a:rPr lang="en-US" sz="1200" b="1" dirty="0">
                <a:solidFill>
                  <a:srgbClr val="10B981"/>
                </a:solidFill>
                <a:latin typeface="Inter Bold" pitchFamily="34" charset="0"/>
                <a:ea typeface="Inter Bold" pitchFamily="34" charset="-122"/>
                <a:cs typeface="Inter Bold" pitchFamily="34" charset="-120"/>
              </a:rPr>
              <a:t>"The system cannot execute the action unless cryptographic proof of human consent is provided."</a:t>
            </a:r>
            <a:endParaRPr lang="en-US" sz="1200" dirty="0"/>
          </a:p>
        </p:txBody>
      </p:sp>
      <p:sp>
        <p:nvSpPr>
          <p:cNvPr id="22" name="Text 18"/>
          <p:cNvSpPr/>
          <p:nvPr/>
        </p:nvSpPr>
        <p:spPr>
          <a:xfrm>
            <a:off x="2978944" y="4002593"/>
            <a:ext cx="5393531" cy="155377"/>
          </a:xfrm>
          <a:prstGeom prst="rect">
            <a:avLst/>
          </a:prstGeom>
          <a:noFill/>
          <a:ln/>
        </p:spPr>
        <p:txBody>
          <a:bodyPr wrap="square" lIns="0" tIns="0" rIns="0" bIns="0" rtlCol="0" anchor="t">
            <a:spAutoFit/>
          </a:bodyPr>
          <a:lstStyle/>
          <a:p>
            <a:pPr marL="0" indent="0" algn="l">
              <a:buNone/>
            </a:pPr>
            <a:r>
              <a:rPr lang="en-US" sz="950" i="1" dirty="0">
                <a:solidFill>
                  <a:srgbClr val="9CA3AF"/>
                </a:solidFill>
                <a:latin typeface="Inter" pitchFamily="34" charset="0"/>
                <a:ea typeface="Inter" pitchFamily="34" charset="-122"/>
                <a:cs typeface="Inter" pitchFamily="34" charset="-120"/>
              </a:rPr>
              <a:t>Enforceable, scalable, load-bearing infrastructure.</a:t>
            </a:r>
            <a:endParaRPr lang="en-US" sz="950" dirty="0"/>
          </a:p>
        </p:txBody>
      </p:sp>
      <p:sp>
        <p:nvSpPr>
          <p:cNvPr id="23" name="Shape 19"/>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24" name="Shape 20"/>
          <p:cNvSpPr/>
          <p:nvPr/>
        </p:nvSpPr>
        <p:spPr>
          <a:xfrm>
            <a:off x="714375" y="4700588"/>
            <a:ext cx="7715250" cy="7144"/>
          </a:xfrm>
          <a:prstGeom prst="rect">
            <a:avLst/>
          </a:prstGeom>
          <a:solidFill>
            <a:srgbClr val="FFFFFF"/>
          </a:solidFill>
          <a:ln/>
        </p:spPr>
        <p:txBody>
          <a:bodyPr/>
          <a:lstStyle/>
          <a:p>
            <a:endParaRPr lang="en-US"/>
          </a:p>
        </p:txBody>
      </p:sp>
      <p:sp>
        <p:nvSpPr>
          <p:cNvPr id="25" name="Text 21"/>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26" name="Text 22"/>
          <p:cNvSpPr/>
          <p:nvPr/>
        </p:nvSpPr>
        <p:spPr>
          <a:xfrm>
            <a:off x="8326041" y="4793456"/>
            <a:ext cx="103584"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13</a:t>
            </a:r>
            <a:endParaRPr lang="en-US" sz="7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714375"/>
            <a:ext cx="7429500" cy="31253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OPEN QUESTION</a:t>
            </a:r>
            <a:endParaRPr lang="en-US" sz="1800" dirty="0"/>
          </a:p>
        </p:txBody>
      </p:sp>
      <p:sp>
        <p:nvSpPr>
          <p:cNvPr id="5" name="Text 1"/>
          <p:cNvSpPr/>
          <p:nvPr/>
        </p:nvSpPr>
        <p:spPr>
          <a:xfrm>
            <a:off x="857250" y="1591270"/>
            <a:ext cx="7143750" cy="1337277"/>
          </a:xfrm>
          <a:prstGeom prst="rect">
            <a:avLst/>
          </a:prstGeom>
          <a:noFill/>
          <a:ln/>
        </p:spPr>
        <p:txBody>
          <a:bodyPr wrap="square" lIns="0" tIns="0" rIns="0" bIns="0" rtlCol="0" anchor="t">
            <a:spAutoFit/>
          </a:bodyPr>
          <a:lstStyle/>
          <a:p>
            <a:pPr marL="0" indent="0" algn="l">
              <a:lnSpc>
                <a:spcPct val="104000"/>
              </a:lnSpc>
              <a:buNone/>
            </a:pPr>
            <a:r>
              <a:rPr lang="en-US" sz="2450" b="1" dirty="0">
                <a:solidFill>
                  <a:srgbClr val="10B981"/>
                </a:solidFill>
                <a:latin typeface="Inter Bold" pitchFamily="34" charset="0"/>
                <a:ea typeface="Inter Bold" pitchFamily="34" charset="-122"/>
                <a:cs typeface="Inter Bold" pitchFamily="34" charset="-120"/>
              </a:rPr>
              <a:t>"What is one manual governance checkpoint you need to establish before your next AI deployment?"</a:t>
            </a:r>
            <a:endParaRPr lang="en-US" sz="2450" dirty="0"/>
          </a:p>
        </p:txBody>
      </p:sp>
      <p:sp>
        <p:nvSpPr>
          <p:cNvPr id="6" name="Text 2"/>
          <p:cNvSpPr/>
          <p:nvPr/>
        </p:nvSpPr>
        <p:spPr>
          <a:xfrm>
            <a:off x="857250" y="3685784"/>
            <a:ext cx="2286000" cy="137517"/>
          </a:xfrm>
          <a:prstGeom prst="rect">
            <a:avLst/>
          </a:prstGeom>
          <a:noFill/>
          <a:ln/>
        </p:spPr>
        <p:txBody>
          <a:bodyPr wrap="square" lIns="0" tIns="0" rIns="0" bIns="0" rtlCol="0" anchor="t">
            <a:spAutoFit/>
          </a:bodyPr>
          <a:lstStyle/>
          <a:p>
            <a:pPr marL="0" indent="0" algn="l">
              <a:buNone/>
            </a:pPr>
            <a:r>
              <a:rPr lang="en-US" sz="800" b="1" kern="0" spc="1" dirty="0">
                <a:solidFill>
                  <a:srgbClr val="8B5CF6"/>
                </a:solidFill>
                <a:latin typeface="Inter Bold" pitchFamily="34" charset="0"/>
                <a:ea typeface="Inter Bold" pitchFamily="34" charset="-122"/>
                <a:cs typeface="Inter Bold" pitchFamily="34" charset="-120"/>
              </a:rPr>
              <a:t>01. WRITE</a:t>
            </a:r>
            <a:endParaRPr lang="en-US" sz="800" dirty="0"/>
          </a:p>
        </p:txBody>
      </p:sp>
      <p:sp>
        <p:nvSpPr>
          <p:cNvPr id="7" name="Text 3"/>
          <p:cNvSpPr/>
          <p:nvPr/>
        </p:nvSpPr>
        <p:spPr>
          <a:xfrm>
            <a:off x="857250" y="3937602"/>
            <a:ext cx="2286000" cy="720040"/>
          </a:xfrm>
          <a:prstGeom prst="rect">
            <a:avLst/>
          </a:prstGeom>
          <a:noFill/>
          <a:ln/>
        </p:spPr>
        <p:txBody>
          <a:bodyPr wrap="square" lIns="0" tIns="0" rIns="0" bIns="0" rtlCol="0" anchor="t">
            <a:spAutoFit/>
          </a:bodyPr>
          <a:lstStyle/>
          <a:p>
            <a:pPr marL="0" indent="0" algn="l">
              <a:lnSpc>
                <a:spcPct val="112000"/>
              </a:lnSpc>
              <a:buNone/>
            </a:pPr>
            <a:r>
              <a:rPr lang="en-US" sz="1250" dirty="0">
                <a:solidFill>
                  <a:srgbClr val="E5E7EB"/>
                </a:solidFill>
                <a:latin typeface="Inter" pitchFamily="34" charset="0"/>
                <a:ea typeface="Inter" pitchFamily="34" charset="-122"/>
                <a:cs typeface="Inter" pitchFamily="34" charset="-120"/>
              </a:rPr>
              <a:t>Take 2 minutes to write your checkpoint on the index card provided.</a:t>
            </a:r>
            <a:endParaRPr lang="en-US" sz="1250" dirty="0"/>
          </a:p>
        </p:txBody>
      </p:sp>
      <p:sp>
        <p:nvSpPr>
          <p:cNvPr id="8" name="Text 4"/>
          <p:cNvSpPr/>
          <p:nvPr/>
        </p:nvSpPr>
        <p:spPr>
          <a:xfrm>
            <a:off x="3429000" y="3685784"/>
            <a:ext cx="2286000" cy="137517"/>
          </a:xfrm>
          <a:prstGeom prst="rect">
            <a:avLst/>
          </a:prstGeom>
          <a:noFill/>
          <a:ln/>
        </p:spPr>
        <p:txBody>
          <a:bodyPr wrap="square" lIns="0" tIns="0" rIns="0" bIns="0" rtlCol="0" anchor="t">
            <a:spAutoFit/>
          </a:bodyPr>
          <a:lstStyle/>
          <a:p>
            <a:pPr marL="0" indent="0" algn="l">
              <a:buNone/>
            </a:pPr>
            <a:r>
              <a:rPr lang="en-US" sz="800" b="1" kern="0" spc="1" dirty="0">
                <a:solidFill>
                  <a:srgbClr val="8B5CF6"/>
                </a:solidFill>
                <a:latin typeface="Inter Bold" pitchFamily="34" charset="0"/>
                <a:ea typeface="Inter Bold" pitchFamily="34" charset="-122"/>
                <a:cs typeface="Inter Bold" pitchFamily="34" charset="-120"/>
              </a:rPr>
              <a:t>02. DISCUSS</a:t>
            </a:r>
            <a:endParaRPr lang="en-US" sz="800" dirty="0"/>
          </a:p>
        </p:txBody>
      </p:sp>
      <p:sp>
        <p:nvSpPr>
          <p:cNvPr id="9" name="Text 5"/>
          <p:cNvSpPr/>
          <p:nvPr/>
        </p:nvSpPr>
        <p:spPr>
          <a:xfrm>
            <a:off x="3429000" y="3937602"/>
            <a:ext cx="2286000" cy="720040"/>
          </a:xfrm>
          <a:prstGeom prst="rect">
            <a:avLst/>
          </a:prstGeom>
          <a:noFill/>
          <a:ln/>
        </p:spPr>
        <p:txBody>
          <a:bodyPr wrap="square" lIns="0" tIns="0" rIns="0" bIns="0" rtlCol="0" anchor="t">
            <a:spAutoFit/>
          </a:bodyPr>
          <a:lstStyle/>
          <a:p>
            <a:pPr marL="0" indent="0" algn="l">
              <a:lnSpc>
                <a:spcPct val="112000"/>
              </a:lnSpc>
              <a:buNone/>
            </a:pPr>
            <a:r>
              <a:rPr lang="en-US" sz="1250" dirty="0">
                <a:solidFill>
                  <a:srgbClr val="E5E7EB"/>
                </a:solidFill>
                <a:latin typeface="Inter" pitchFamily="34" charset="0"/>
                <a:ea typeface="Inter" pitchFamily="34" charset="-122"/>
                <a:cs typeface="Inter" pitchFamily="34" charset="-120"/>
              </a:rPr>
              <a:t>Share and debate your checkpoint with the person next to you for 5 minutes.</a:t>
            </a:r>
            <a:endParaRPr lang="en-US" sz="1250" dirty="0"/>
          </a:p>
        </p:txBody>
      </p:sp>
      <p:sp>
        <p:nvSpPr>
          <p:cNvPr id="10" name="Text 6"/>
          <p:cNvSpPr/>
          <p:nvPr/>
        </p:nvSpPr>
        <p:spPr>
          <a:xfrm>
            <a:off x="6000750" y="3685784"/>
            <a:ext cx="2286000" cy="137517"/>
          </a:xfrm>
          <a:prstGeom prst="rect">
            <a:avLst/>
          </a:prstGeom>
          <a:noFill/>
          <a:ln/>
        </p:spPr>
        <p:txBody>
          <a:bodyPr wrap="square" lIns="0" tIns="0" rIns="0" bIns="0" rtlCol="0" anchor="t">
            <a:spAutoFit/>
          </a:bodyPr>
          <a:lstStyle/>
          <a:p>
            <a:pPr marL="0" indent="0" algn="l">
              <a:buNone/>
            </a:pPr>
            <a:r>
              <a:rPr lang="en-US" sz="800" b="1" kern="0" spc="1" dirty="0">
                <a:solidFill>
                  <a:srgbClr val="8B5CF6"/>
                </a:solidFill>
                <a:latin typeface="Inter Bold" pitchFamily="34" charset="0"/>
                <a:ea typeface="Inter Bold" pitchFamily="34" charset="-122"/>
                <a:cs typeface="Inter Bold" pitchFamily="34" charset="-120"/>
              </a:rPr>
              <a:t>03. SHARE</a:t>
            </a:r>
            <a:endParaRPr lang="en-US" sz="800" dirty="0"/>
          </a:p>
        </p:txBody>
      </p:sp>
      <p:sp>
        <p:nvSpPr>
          <p:cNvPr id="11" name="Text 7"/>
          <p:cNvSpPr/>
          <p:nvPr/>
        </p:nvSpPr>
        <p:spPr>
          <a:xfrm>
            <a:off x="6000750" y="3937602"/>
            <a:ext cx="2286000" cy="720040"/>
          </a:xfrm>
          <a:prstGeom prst="rect">
            <a:avLst/>
          </a:prstGeom>
          <a:noFill/>
          <a:ln/>
        </p:spPr>
        <p:txBody>
          <a:bodyPr wrap="square" lIns="0" tIns="0" rIns="0" bIns="0" rtlCol="0" anchor="t">
            <a:spAutoFit/>
          </a:bodyPr>
          <a:lstStyle/>
          <a:p>
            <a:pPr marL="0" indent="0" algn="l">
              <a:lnSpc>
                <a:spcPct val="112000"/>
              </a:lnSpc>
              <a:buNone/>
            </a:pPr>
            <a:r>
              <a:rPr lang="en-US" sz="1250" dirty="0">
                <a:solidFill>
                  <a:srgbClr val="E5E7EB"/>
                </a:solidFill>
                <a:latin typeface="Inter" pitchFamily="34" charset="0"/>
                <a:ea typeface="Inter" pitchFamily="34" charset="-122"/>
                <a:cs typeface="Inter" pitchFamily="34" charset="-120"/>
              </a:rPr>
              <a:t>We will collect the themes and share back with the room.</a:t>
            </a:r>
            <a:endParaRPr lang="en-US" sz="1250" dirty="0"/>
          </a:p>
        </p:txBody>
      </p:sp>
      <p:sp>
        <p:nvSpPr>
          <p:cNvPr id="12" name="Shape 8"/>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13" name="Shape 9"/>
          <p:cNvSpPr/>
          <p:nvPr/>
        </p:nvSpPr>
        <p:spPr>
          <a:xfrm>
            <a:off x="714375" y="4700588"/>
            <a:ext cx="7715250" cy="7144"/>
          </a:xfrm>
          <a:prstGeom prst="rect">
            <a:avLst/>
          </a:prstGeom>
          <a:solidFill>
            <a:srgbClr val="FFFFFF"/>
          </a:solidFill>
          <a:ln/>
        </p:spPr>
        <p:txBody>
          <a:bodyPr/>
          <a:lstStyle/>
          <a:p>
            <a:endParaRPr lang="en-US"/>
          </a:p>
        </p:txBody>
      </p:sp>
      <p:sp>
        <p:nvSpPr>
          <p:cNvPr id="14" name="Text 10"/>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15" name="Text 11"/>
          <p:cNvSpPr/>
          <p:nvPr/>
        </p:nvSpPr>
        <p:spPr>
          <a:xfrm>
            <a:off x="8324255" y="4793456"/>
            <a:ext cx="105370"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14</a:t>
            </a:r>
            <a:endParaRPr lang="en-US" sz="7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571500" y="428625"/>
            <a:ext cx="8001000" cy="625078"/>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WHAT SHOULD WE TEST MANUALLY BEFORE WE AUTOMATE GOVERNANCE?</a:t>
            </a:r>
            <a:endParaRPr lang="en-US" sz="1800" dirty="0"/>
          </a:p>
        </p:txBody>
      </p:sp>
      <p:sp>
        <p:nvSpPr>
          <p:cNvPr id="5" name="Text 1"/>
          <p:cNvSpPr/>
          <p:nvPr/>
        </p:nvSpPr>
        <p:spPr>
          <a:xfrm>
            <a:off x="571500" y="1303734"/>
            <a:ext cx="8001000" cy="346472"/>
          </a:xfrm>
          <a:prstGeom prst="rect">
            <a:avLst/>
          </a:prstGeom>
          <a:noFill/>
          <a:ln/>
        </p:spPr>
        <p:txBody>
          <a:bodyPr wrap="square" lIns="136017" tIns="0" rIns="0" bIns="0" rtlCol="0" anchor="t">
            <a:spAutoFit/>
          </a:bodyPr>
          <a:lstStyle/>
          <a:p>
            <a:pPr marL="0" indent="0" algn="l">
              <a:buNone/>
            </a:pPr>
            <a:r>
              <a:rPr lang="en-US" sz="1050" i="1" dirty="0">
                <a:solidFill>
                  <a:srgbClr val="E5E7EB"/>
                </a:solidFill>
                <a:latin typeface="Inter" pitchFamily="34" charset="0"/>
                <a:ea typeface="Inter" pitchFamily="34" charset="-122"/>
                <a:cs typeface="Inter" pitchFamily="34" charset="-120"/>
              </a:rPr>
              <a:t>"Digital Dignity starts as a principle, becomes a design choice, and should evolve into a governance layer that can be enforced, verified, and improved over time."</a:t>
            </a:r>
            <a:endParaRPr lang="en-US" sz="1050" dirty="0"/>
          </a:p>
        </p:txBody>
      </p:sp>
      <p:sp>
        <p:nvSpPr>
          <p:cNvPr id="6" name="Shape 2"/>
          <p:cNvSpPr/>
          <p:nvPr/>
        </p:nvSpPr>
        <p:spPr>
          <a:xfrm>
            <a:off x="571500" y="1764506"/>
            <a:ext cx="3857625" cy="785812"/>
          </a:xfrm>
          <a:prstGeom prst="rect">
            <a:avLst/>
          </a:prstGeom>
          <a:solidFill>
            <a:srgbClr val="FFFFFF">
              <a:alpha val="2000"/>
            </a:srgbClr>
          </a:solidFill>
          <a:ln w="9144">
            <a:solidFill>
              <a:srgbClr val="FFFFFF">
                <a:alpha val="5000"/>
              </a:srgbClr>
            </a:solidFill>
            <a:prstDash val="solid"/>
          </a:ln>
        </p:spPr>
        <p:txBody>
          <a:bodyPr/>
          <a:lstStyle/>
          <a:p>
            <a:endParaRPr lang="en-US"/>
          </a:p>
        </p:txBody>
      </p:sp>
      <p:sp>
        <p:nvSpPr>
          <p:cNvPr id="7" name="Text 3"/>
          <p:cNvSpPr/>
          <p:nvPr/>
        </p:nvSpPr>
        <p:spPr>
          <a:xfrm>
            <a:off x="685800" y="2131516"/>
            <a:ext cx="1857375" cy="173236"/>
          </a:xfrm>
          <a:prstGeom prst="rect">
            <a:avLst/>
          </a:prstGeom>
          <a:noFill/>
          <a:ln/>
        </p:spPr>
        <p:txBody>
          <a:bodyPr wrap="square" lIns="0" tIns="0" rIns="0" bIns="0" rtlCol="0" anchor="t">
            <a:spAutoFit/>
          </a:bodyPr>
          <a:lstStyle/>
          <a:p>
            <a:pPr marL="0" indent="0" algn="l">
              <a:buNone/>
            </a:pPr>
            <a:r>
              <a:rPr lang="en-US" sz="1000" b="1" kern="0" spc="1" dirty="0">
                <a:solidFill>
                  <a:srgbClr val="3B82F6"/>
                </a:solidFill>
                <a:latin typeface="Inter Bold" pitchFamily="34" charset="0"/>
                <a:ea typeface="Inter Bold" pitchFamily="34" charset="-122"/>
                <a:cs typeface="Inter Bold" pitchFamily="34" charset="-120"/>
              </a:rPr>
              <a:t>01. PRINCIPLE</a:t>
            </a:r>
            <a:endParaRPr lang="en-US" sz="1000" dirty="0"/>
          </a:p>
        </p:txBody>
      </p:sp>
      <p:sp>
        <p:nvSpPr>
          <p:cNvPr id="8" name="Text 4"/>
          <p:cNvSpPr/>
          <p:nvPr/>
        </p:nvSpPr>
        <p:spPr>
          <a:xfrm>
            <a:off x="2543175" y="2054780"/>
            <a:ext cx="1771650" cy="292388"/>
          </a:xfrm>
          <a:prstGeom prst="rect">
            <a:avLst/>
          </a:prstGeom>
          <a:noFill/>
          <a:ln/>
        </p:spPr>
        <p:txBody>
          <a:bodyPr wrap="square" lIns="0" tIns="0" rIns="0" bIns="0" rtlCol="0" anchor="t">
            <a:spAutoFit/>
          </a:bodyPr>
          <a:lstStyle/>
          <a:p>
            <a:pPr marL="0" indent="0" algn="l">
              <a:buNone/>
            </a:pPr>
            <a:r>
              <a:rPr lang="en-US" sz="950" dirty="0">
                <a:solidFill>
                  <a:srgbClr val="D1D5DB"/>
                </a:solidFill>
                <a:latin typeface="Inter" pitchFamily="34" charset="0"/>
                <a:ea typeface="Inter" pitchFamily="34" charset="-122"/>
                <a:cs typeface="Inter" pitchFamily="34" charset="-120"/>
              </a:rPr>
              <a:t>Fundamental human rights, agency, privacy, contestability, legibility.</a:t>
            </a:r>
            <a:endParaRPr lang="en-US" sz="950" dirty="0"/>
          </a:p>
        </p:txBody>
      </p:sp>
      <p:sp>
        <p:nvSpPr>
          <p:cNvPr id="9" name="Text 5"/>
          <p:cNvSpPr/>
          <p:nvPr/>
        </p:nvSpPr>
        <p:spPr>
          <a:xfrm>
            <a:off x="571499" y="2640508"/>
            <a:ext cx="3857625" cy="200025"/>
          </a:xfrm>
          <a:prstGeom prst="rect">
            <a:avLst/>
          </a:prstGeom>
          <a:noFill/>
          <a:ln/>
        </p:spPr>
        <p:txBody>
          <a:bodyPr wrap="none" lIns="0" tIns="34036" rIns="0" bIns="34036" rtlCol="0" anchor="t">
            <a:spAutoFit/>
          </a:bodyPr>
          <a:lstStyle/>
          <a:p>
            <a:pPr marL="0" indent="0" algn="ctr">
              <a:lnSpc>
                <a:spcPct val="80000"/>
              </a:lnSpc>
              <a:buNone/>
            </a:pPr>
            <a:r>
              <a:rPr lang="en-US" sz="1050" dirty="0">
                <a:solidFill>
                  <a:srgbClr val="4B5563"/>
                </a:solidFill>
                <a:latin typeface="Inter" pitchFamily="34" charset="0"/>
                <a:ea typeface="Inter" pitchFamily="34" charset="-122"/>
                <a:cs typeface="Inter" pitchFamily="34" charset="-120"/>
              </a:rPr>
              <a:t>↓</a:t>
            </a:r>
            <a:endParaRPr lang="en-US" sz="1050" dirty="0"/>
          </a:p>
        </p:txBody>
      </p:sp>
      <p:sp>
        <p:nvSpPr>
          <p:cNvPr id="10" name="Shape 6"/>
          <p:cNvSpPr/>
          <p:nvPr/>
        </p:nvSpPr>
        <p:spPr>
          <a:xfrm>
            <a:off x="571500" y="2930723"/>
            <a:ext cx="3857625" cy="807244"/>
          </a:xfrm>
          <a:prstGeom prst="rect">
            <a:avLst/>
          </a:prstGeom>
          <a:solidFill>
            <a:srgbClr val="FFFFFF">
              <a:alpha val="2000"/>
            </a:srgbClr>
          </a:solidFill>
          <a:ln w="9144">
            <a:solidFill>
              <a:srgbClr val="FFFFFF">
                <a:alpha val="5000"/>
              </a:srgbClr>
            </a:solidFill>
            <a:prstDash val="solid"/>
          </a:ln>
        </p:spPr>
        <p:txBody>
          <a:bodyPr/>
          <a:lstStyle/>
          <a:p>
            <a:endParaRPr lang="en-US"/>
          </a:p>
        </p:txBody>
      </p:sp>
      <p:sp>
        <p:nvSpPr>
          <p:cNvPr id="11" name="Text 7"/>
          <p:cNvSpPr/>
          <p:nvPr/>
        </p:nvSpPr>
        <p:spPr>
          <a:xfrm>
            <a:off x="685800" y="3240583"/>
            <a:ext cx="1857375" cy="173236"/>
          </a:xfrm>
          <a:prstGeom prst="rect">
            <a:avLst/>
          </a:prstGeom>
          <a:noFill/>
          <a:ln/>
        </p:spPr>
        <p:txBody>
          <a:bodyPr wrap="square" lIns="0" tIns="0" rIns="0" bIns="0" rtlCol="0" anchor="t">
            <a:spAutoFit/>
          </a:bodyPr>
          <a:lstStyle/>
          <a:p>
            <a:pPr marL="0" indent="0" algn="l">
              <a:buNone/>
            </a:pPr>
            <a:r>
              <a:rPr lang="en-US" sz="1000" b="1" kern="0" spc="1" dirty="0">
                <a:solidFill>
                  <a:srgbClr val="3B82F6"/>
                </a:solidFill>
                <a:latin typeface="Inter Bold" pitchFamily="34" charset="0"/>
                <a:ea typeface="Inter Bold" pitchFamily="34" charset="-122"/>
                <a:cs typeface="Inter Bold" pitchFamily="34" charset="-120"/>
              </a:rPr>
              <a:t>02. DESIGN CHOICE</a:t>
            </a:r>
            <a:endParaRPr lang="en-US" sz="1000" dirty="0"/>
          </a:p>
        </p:txBody>
      </p:sp>
      <p:sp>
        <p:nvSpPr>
          <p:cNvPr id="12" name="Text 8"/>
          <p:cNvSpPr/>
          <p:nvPr/>
        </p:nvSpPr>
        <p:spPr>
          <a:xfrm>
            <a:off x="2543175" y="3110210"/>
            <a:ext cx="1771650" cy="438582"/>
          </a:xfrm>
          <a:prstGeom prst="rect">
            <a:avLst/>
          </a:prstGeom>
          <a:noFill/>
          <a:ln/>
        </p:spPr>
        <p:txBody>
          <a:bodyPr wrap="square" lIns="0" tIns="0" rIns="0" bIns="0" rtlCol="0" anchor="t">
            <a:spAutoFit/>
          </a:bodyPr>
          <a:lstStyle/>
          <a:p>
            <a:pPr marL="0" indent="0" algn="l">
              <a:buNone/>
            </a:pPr>
            <a:r>
              <a:rPr lang="en-US" sz="950" dirty="0">
                <a:solidFill>
                  <a:srgbClr val="D1D5DB"/>
                </a:solidFill>
                <a:latin typeface="Inter" pitchFamily="34" charset="0"/>
                <a:ea typeface="Inter" pitchFamily="34" charset="-122"/>
                <a:cs typeface="Inter" pitchFamily="34" charset="-120"/>
              </a:rPr>
              <a:t>Make dignity visible in system requirements, workflows, reviews, and decision points.</a:t>
            </a:r>
            <a:endParaRPr lang="en-US" sz="950" dirty="0"/>
          </a:p>
        </p:txBody>
      </p:sp>
      <p:sp>
        <p:nvSpPr>
          <p:cNvPr id="13" name="Shape 9"/>
          <p:cNvSpPr/>
          <p:nvPr/>
        </p:nvSpPr>
        <p:spPr>
          <a:xfrm>
            <a:off x="4714875" y="1764506"/>
            <a:ext cx="3857625" cy="807244"/>
          </a:xfrm>
          <a:prstGeom prst="rect">
            <a:avLst/>
          </a:prstGeom>
          <a:solidFill>
            <a:srgbClr val="FFFFFF">
              <a:alpha val="2000"/>
            </a:srgbClr>
          </a:solidFill>
          <a:ln w="9144">
            <a:solidFill>
              <a:srgbClr val="FFFFFF">
                <a:alpha val="5000"/>
              </a:srgbClr>
            </a:solidFill>
            <a:prstDash val="solid"/>
          </a:ln>
        </p:spPr>
        <p:txBody>
          <a:bodyPr/>
          <a:lstStyle/>
          <a:p>
            <a:endParaRPr lang="en-US"/>
          </a:p>
        </p:txBody>
      </p:sp>
      <p:sp>
        <p:nvSpPr>
          <p:cNvPr id="14" name="Text 10"/>
          <p:cNvSpPr/>
          <p:nvPr/>
        </p:nvSpPr>
        <p:spPr>
          <a:xfrm>
            <a:off x="4829174" y="2097281"/>
            <a:ext cx="1857375" cy="153888"/>
          </a:xfrm>
          <a:prstGeom prst="rect">
            <a:avLst/>
          </a:prstGeom>
          <a:noFill/>
          <a:ln/>
        </p:spPr>
        <p:txBody>
          <a:bodyPr wrap="square" lIns="0" tIns="0" rIns="0" bIns="0" rtlCol="0" anchor="t">
            <a:spAutoFit/>
          </a:bodyPr>
          <a:lstStyle/>
          <a:p>
            <a:pPr marL="0" indent="0" algn="l">
              <a:buNone/>
            </a:pPr>
            <a:r>
              <a:rPr lang="en-US" sz="1000" b="1" kern="0" spc="1" dirty="0">
                <a:solidFill>
                  <a:srgbClr val="3B82F6"/>
                </a:solidFill>
                <a:latin typeface="Inter Bold" pitchFamily="34" charset="0"/>
                <a:ea typeface="Inter Bold" pitchFamily="34" charset="-122"/>
                <a:cs typeface="Inter Bold" pitchFamily="34" charset="-120"/>
              </a:rPr>
              <a:t>03. MANUAL GOVERNANCE</a:t>
            </a:r>
            <a:endParaRPr lang="en-US" sz="1000" dirty="0"/>
          </a:p>
        </p:txBody>
      </p:sp>
      <p:sp>
        <p:nvSpPr>
          <p:cNvPr id="15" name="Text 11"/>
          <p:cNvSpPr/>
          <p:nvPr/>
        </p:nvSpPr>
        <p:spPr>
          <a:xfrm>
            <a:off x="6686550" y="1956740"/>
            <a:ext cx="1771650" cy="438582"/>
          </a:xfrm>
          <a:prstGeom prst="rect">
            <a:avLst/>
          </a:prstGeom>
          <a:noFill/>
          <a:ln/>
        </p:spPr>
        <p:txBody>
          <a:bodyPr wrap="square" lIns="0" tIns="0" rIns="0" bIns="0" rtlCol="0" anchor="t">
            <a:spAutoFit/>
          </a:bodyPr>
          <a:lstStyle/>
          <a:p>
            <a:pPr marL="0" indent="0" algn="l">
              <a:buNone/>
            </a:pPr>
            <a:r>
              <a:rPr lang="en-US" sz="950" dirty="0">
                <a:solidFill>
                  <a:srgbClr val="D1D5DB"/>
                </a:solidFill>
                <a:latin typeface="Inter" pitchFamily="34" charset="0"/>
                <a:ea typeface="Inter" pitchFamily="34" charset="-122"/>
                <a:cs typeface="Inter" pitchFamily="34" charset="-120"/>
              </a:rPr>
              <a:t>Human review, audits, escalation paths, labeling, checkpoints, critical-decision review.</a:t>
            </a:r>
            <a:endParaRPr lang="en-US" sz="950" dirty="0"/>
          </a:p>
        </p:txBody>
      </p:sp>
      <p:sp>
        <p:nvSpPr>
          <p:cNvPr id="16" name="Text 12"/>
          <p:cNvSpPr/>
          <p:nvPr/>
        </p:nvSpPr>
        <p:spPr>
          <a:xfrm>
            <a:off x="4714875" y="2643188"/>
            <a:ext cx="3857625" cy="200025"/>
          </a:xfrm>
          <a:prstGeom prst="rect">
            <a:avLst/>
          </a:prstGeom>
          <a:noFill/>
          <a:ln/>
        </p:spPr>
        <p:txBody>
          <a:bodyPr wrap="none" lIns="0" tIns="34036" rIns="0" bIns="34036" rtlCol="0" anchor="t">
            <a:spAutoFit/>
          </a:bodyPr>
          <a:lstStyle/>
          <a:p>
            <a:pPr marL="0" indent="0" algn="ctr">
              <a:lnSpc>
                <a:spcPct val="80000"/>
              </a:lnSpc>
              <a:buNone/>
            </a:pPr>
            <a:r>
              <a:rPr lang="en-US" sz="1050" dirty="0">
                <a:solidFill>
                  <a:srgbClr val="4B5563"/>
                </a:solidFill>
                <a:latin typeface="Inter" pitchFamily="34" charset="0"/>
                <a:ea typeface="Inter" pitchFamily="34" charset="-122"/>
                <a:cs typeface="Inter" pitchFamily="34" charset="-120"/>
              </a:rPr>
              <a:t>↓</a:t>
            </a:r>
            <a:endParaRPr lang="en-US" sz="1050" dirty="0"/>
          </a:p>
        </p:txBody>
      </p:sp>
      <p:sp>
        <p:nvSpPr>
          <p:cNvPr id="17" name="Shape 13"/>
          <p:cNvSpPr/>
          <p:nvPr/>
        </p:nvSpPr>
        <p:spPr>
          <a:xfrm>
            <a:off x="4714875" y="2928938"/>
            <a:ext cx="3857625" cy="807244"/>
          </a:xfrm>
          <a:prstGeom prst="rect">
            <a:avLst/>
          </a:prstGeom>
          <a:solidFill>
            <a:srgbClr val="FFFFFF">
              <a:alpha val="2000"/>
            </a:srgbClr>
          </a:solidFill>
          <a:ln w="9144">
            <a:solidFill>
              <a:srgbClr val="FFFFFF">
                <a:alpha val="5000"/>
              </a:srgbClr>
            </a:solidFill>
            <a:prstDash val="solid"/>
          </a:ln>
        </p:spPr>
        <p:txBody>
          <a:bodyPr/>
          <a:lstStyle/>
          <a:p>
            <a:endParaRPr lang="en-US" dirty="0"/>
          </a:p>
        </p:txBody>
      </p:sp>
      <p:sp>
        <p:nvSpPr>
          <p:cNvPr id="18" name="Text 14"/>
          <p:cNvSpPr/>
          <p:nvPr/>
        </p:nvSpPr>
        <p:spPr>
          <a:xfrm>
            <a:off x="4829175" y="3250257"/>
            <a:ext cx="1857375" cy="153888"/>
          </a:xfrm>
          <a:prstGeom prst="rect">
            <a:avLst/>
          </a:prstGeom>
          <a:noFill/>
          <a:ln/>
        </p:spPr>
        <p:txBody>
          <a:bodyPr wrap="square" lIns="0" tIns="0" rIns="0" bIns="0" rtlCol="0" anchor="t">
            <a:spAutoFit/>
          </a:bodyPr>
          <a:lstStyle/>
          <a:p>
            <a:pPr marL="0" indent="0" algn="l">
              <a:buNone/>
            </a:pPr>
            <a:r>
              <a:rPr lang="en-US" sz="1000" b="1" kern="0" spc="1" dirty="0">
                <a:solidFill>
                  <a:srgbClr val="3B82F6"/>
                </a:solidFill>
                <a:latin typeface="Inter Bold" pitchFamily="34" charset="0"/>
                <a:ea typeface="Inter Bold" pitchFamily="34" charset="-122"/>
                <a:cs typeface="Inter Bold" pitchFamily="34" charset="-120"/>
              </a:rPr>
              <a:t>04. DIGITAL VERIFICATION</a:t>
            </a:r>
            <a:endParaRPr lang="en-US" sz="1000" dirty="0"/>
          </a:p>
        </p:txBody>
      </p:sp>
      <p:sp>
        <p:nvSpPr>
          <p:cNvPr id="19" name="Text 15"/>
          <p:cNvSpPr/>
          <p:nvPr/>
        </p:nvSpPr>
        <p:spPr>
          <a:xfrm>
            <a:off x="6686550" y="3041957"/>
            <a:ext cx="1771650" cy="584775"/>
          </a:xfrm>
          <a:prstGeom prst="rect">
            <a:avLst/>
          </a:prstGeom>
          <a:noFill/>
          <a:ln/>
        </p:spPr>
        <p:txBody>
          <a:bodyPr wrap="square" lIns="0" tIns="0" rIns="0" bIns="0" rtlCol="0" anchor="t">
            <a:spAutoFit/>
          </a:bodyPr>
          <a:lstStyle/>
          <a:p>
            <a:pPr marL="0" indent="0" algn="l">
              <a:buNone/>
            </a:pPr>
            <a:r>
              <a:rPr lang="en-US" sz="950" dirty="0">
                <a:solidFill>
                  <a:srgbClr val="D1D5DB"/>
                </a:solidFill>
                <a:latin typeface="Inter" pitchFamily="34" charset="0"/>
                <a:ea typeface="Inter" pitchFamily="34" charset="-122"/>
                <a:cs typeface="Inter" pitchFamily="34" charset="-120"/>
              </a:rPr>
              <a:t>Audit trails, decision logs, policy-as-code, dashboards, contestability mechanisms, model-change monitoring.</a:t>
            </a:r>
            <a:endParaRPr lang="en-US" sz="950" dirty="0"/>
          </a:p>
        </p:txBody>
      </p:sp>
      <p:sp>
        <p:nvSpPr>
          <p:cNvPr id="20" name="Text 16"/>
          <p:cNvSpPr/>
          <p:nvPr/>
        </p:nvSpPr>
        <p:spPr>
          <a:xfrm>
            <a:off x="571500" y="4007644"/>
            <a:ext cx="8001000" cy="471488"/>
          </a:xfrm>
          <a:prstGeom prst="rect">
            <a:avLst/>
          </a:prstGeom>
          <a:noFill/>
          <a:ln/>
        </p:spPr>
        <p:txBody>
          <a:bodyPr wrap="square" lIns="0" tIns="102108" rIns="0" bIns="0" rtlCol="0" anchor="t">
            <a:spAutoFit/>
          </a:bodyPr>
          <a:lstStyle/>
          <a:p>
            <a:pPr marL="0" indent="0" algn="ctr">
              <a:buNone/>
            </a:pPr>
            <a:r>
              <a:rPr lang="en-US" sz="1100" b="1" dirty="0">
                <a:solidFill>
                  <a:srgbClr val="3B82F6"/>
                </a:solidFill>
                <a:latin typeface="Inter Bold" pitchFamily="34" charset="0"/>
                <a:ea typeface="Inter Bold" pitchFamily="34" charset="-122"/>
                <a:cs typeface="Inter Bold" pitchFamily="34" charset="-120"/>
              </a:rPr>
              <a:t>Dignity should not depend only on good intentions. It should become something we can check, enforce, and verify.</a:t>
            </a:r>
            <a:endParaRPr lang="en-US" sz="1100" dirty="0"/>
          </a:p>
        </p:txBody>
      </p:sp>
      <p:sp>
        <p:nvSpPr>
          <p:cNvPr id="21" name="Shape 17"/>
          <p:cNvSpPr/>
          <p:nvPr/>
        </p:nvSpPr>
        <p:spPr>
          <a:xfrm>
            <a:off x="714375" y="4672013"/>
            <a:ext cx="7715250" cy="242888"/>
          </a:xfrm>
          <a:prstGeom prst="rect">
            <a:avLst/>
          </a:prstGeom>
          <a:solidFill>
            <a:srgbClr val="000000">
              <a:alpha val="0"/>
            </a:srgbClr>
          </a:solidFill>
          <a:ln/>
        </p:spPr>
        <p:txBody>
          <a:bodyPr/>
          <a:lstStyle/>
          <a:p>
            <a:endParaRPr lang="en-US"/>
          </a:p>
        </p:txBody>
      </p:sp>
      <p:sp>
        <p:nvSpPr>
          <p:cNvPr id="22" name="Shape 18"/>
          <p:cNvSpPr/>
          <p:nvPr/>
        </p:nvSpPr>
        <p:spPr>
          <a:xfrm>
            <a:off x="714375" y="4672013"/>
            <a:ext cx="7715250" cy="7144"/>
          </a:xfrm>
          <a:prstGeom prst="rect">
            <a:avLst/>
          </a:prstGeom>
          <a:solidFill>
            <a:srgbClr val="FFFFFF"/>
          </a:solidFill>
          <a:ln/>
        </p:spPr>
        <p:txBody>
          <a:bodyPr/>
          <a:lstStyle/>
          <a:p>
            <a:endParaRPr lang="en-US"/>
          </a:p>
        </p:txBody>
      </p:sp>
      <p:sp>
        <p:nvSpPr>
          <p:cNvPr id="23" name="Text 19"/>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24" name="Text 20"/>
          <p:cNvSpPr/>
          <p:nvPr/>
        </p:nvSpPr>
        <p:spPr>
          <a:xfrm>
            <a:off x="8311753" y="4793456"/>
            <a:ext cx="96180" cy="115416"/>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15</a:t>
            </a:r>
            <a:endParaRPr lang="en-US" sz="7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207794"/>
          </a:xfrm>
          <a:prstGeom prst="rect">
            <a:avLst/>
          </a:prstGeom>
        </p:spPr>
      </p:pic>
      <p:sp>
        <p:nvSpPr>
          <p:cNvPr id="4" name="Text 0"/>
          <p:cNvSpPr/>
          <p:nvPr/>
        </p:nvSpPr>
        <p:spPr>
          <a:xfrm>
            <a:off x="857250" y="571500"/>
            <a:ext cx="7429500" cy="27699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CAN YOUR STAFF UNDERSTAND AND CHALLENGE WHAT THE SYSTEM DOES?</a:t>
            </a:r>
            <a:endParaRPr lang="en-US" sz="1800" dirty="0"/>
          </a:p>
        </p:txBody>
      </p:sp>
      <p:sp>
        <p:nvSpPr>
          <p:cNvPr id="5" name="Shape 1"/>
          <p:cNvSpPr/>
          <p:nvPr/>
        </p:nvSpPr>
        <p:spPr>
          <a:xfrm>
            <a:off x="857250" y="1675209"/>
            <a:ext cx="3571875" cy="1355527"/>
          </a:xfrm>
          <a:prstGeom prst="rect">
            <a:avLst/>
          </a:prstGeom>
          <a:solidFill>
            <a:srgbClr val="FFFFFF">
              <a:alpha val="3000"/>
            </a:srgbClr>
          </a:solidFill>
          <a:ln/>
        </p:spPr>
        <p:txBody>
          <a:bodyPr/>
          <a:lstStyle/>
          <a:p>
            <a:endParaRPr lang="en-US"/>
          </a:p>
        </p:txBody>
      </p:sp>
      <p:sp>
        <p:nvSpPr>
          <p:cNvPr id="6" name="Shape 2"/>
          <p:cNvSpPr/>
          <p:nvPr/>
        </p:nvSpPr>
        <p:spPr>
          <a:xfrm>
            <a:off x="857250" y="1675209"/>
            <a:ext cx="28575" cy="1355527"/>
          </a:xfrm>
          <a:prstGeom prst="rect">
            <a:avLst/>
          </a:prstGeom>
          <a:solidFill>
            <a:srgbClr val="F5A623"/>
          </a:solidFill>
          <a:ln/>
        </p:spPr>
        <p:txBody>
          <a:bodyPr/>
          <a:lstStyle/>
          <a:p>
            <a:endParaRPr lang="en-US"/>
          </a:p>
        </p:txBody>
      </p:sp>
      <p:sp>
        <p:nvSpPr>
          <p:cNvPr id="7" name="Text 3"/>
          <p:cNvSpPr/>
          <p:nvPr/>
        </p:nvSpPr>
        <p:spPr>
          <a:xfrm>
            <a:off x="1028700" y="1846659"/>
            <a:ext cx="3228975" cy="155377"/>
          </a:xfrm>
          <a:prstGeom prst="rect">
            <a:avLst/>
          </a:prstGeom>
          <a:noFill/>
          <a:ln/>
        </p:spPr>
        <p:txBody>
          <a:bodyPr wrap="square" lIns="0" tIns="0" rIns="0" bIns="0" rtlCol="0" anchor="t">
            <a:spAutoFit/>
          </a:bodyPr>
          <a:lstStyle/>
          <a:p>
            <a:pPr marL="0" indent="0" algn="l">
              <a:buNone/>
            </a:pPr>
            <a:r>
              <a:rPr lang="en-US" sz="900" b="1" kern="0" spc="1" dirty="0">
                <a:solidFill>
                  <a:srgbClr val="F5A623"/>
                </a:solidFill>
                <a:latin typeface="Inter Bold" pitchFamily="34" charset="0"/>
                <a:ea typeface="Inter Bold" pitchFamily="34" charset="-122"/>
                <a:cs typeface="Inter Bold" pitchFamily="34" charset="-120"/>
              </a:rPr>
              <a:t>SCENARIO</a:t>
            </a:r>
            <a:endParaRPr lang="en-US" sz="900" dirty="0"/>
          </a:p>
        </p:txBody>
      </p:sp>
      <p:sp>
        <p:nvSpPr>
          <p:cNvPr id="8" name="Text 4"/>
          <p:cNvSpPr/>
          <p:nvPr/>
        </p:nvSpPr>
        <p:spPr>
          <a:xfrm>
            <a:off x="1028700" y="2087761"/>
            <a:ext cx="3228975" cy="771525"/>
          </a:xfrm>
          <a:prstGeom prst="rect">
            <a:avLst/>
          </a:prstGeom>
          <a:noFill/>
          <a:ln/>
        </p:spPr>
        <p:txBody>
          <a:bodyPr wrap="square" lIns="0" tIns="0" rIns="0" bIns="0" rtlCol="0" anchor="t">
            <a:spAutoFit/>
          </a:bodyPr>
          <a:lstStyle/>
          <a:p>
            <a:pPr marL="0" indent="0" algn="l">
              <a:lnSpc>
                <a:spcPct val="120000"/>
              </a:lnSpc>
              <a:buNone/>
            </a:pPr>
            <a:r>
              <a:rPr lang="en-US" sz="950" i="1" dirty="0">
                <a:solidFill>
                  <a:srgbClr val="E5E7EB"/>
                </a:solidFill>
                <a:latin typeface="Inter" pitchFamily="34" charset="0"/>
                <a:ea typeface="Inter" pitchFamily="34" charset="-122"/>
                <a:cs typeface="Inter" pitchFamily="34" charset="-120"/>
              </a:rPr>
              <a:t>"Imagine an AI-driven customer support system that reviews incoming customer issues, decides urgency, recommends responses, and escalates only selected cases to a human support team."</a:t>
            </a:r>
            <a:endParaRPr lang="en-US" sz="950" dirty="0"/>
          </a:p>
        </p:txBody>
      </p:sp>
      <p:sp>
        <p:nvSpPr>
          <p:cNvPr id="9" name="Text 5"/>
          <p:cNvSpPr/>
          <p:nvPr/>
        </p:nvSpPr>
        <p:spPr>
          <a:xfrm>
            <a:off x="1035844" y="3437930"/>
            <a:ext cx="3214688" cy="155377"/>
          </a:xfrm>
          <a:prstGeom prst="rect">
            <a:avLst/>
          </a:prstGeom>
          <a:noFill/>
          <a:ln/>
        </p:spPr>
        <p:txBody>
          <a:bodyPr wrap="square" lIns="0" tIns="0" rIns="0" bIns="0" rtlCol="0" anchor="t">
            <a:spAutoFit/>
          </a:bodyPr>
          <a:lstStyle/>
          <a:p>
            <a:pPr marL="0" indent="0" algn="l">
              <a:buNone/>
            </a:pPr>
            <a:r>
              <a:rPr lang="en-US" sz="900" b="1" kern="0" spc="1" dirty="0">
                <a:solidFill>
                  <a:srgbClr val="FFFFFF"/>
                </a:solidFill>
                <a:latin typeface="Inter Bold" pitchFamily="34" charset="0"/>
                <a:ea typeface="Inter Bold" pitchFamily="34" charset="-122"/>
                <a:cs typeface="Inter Bold" pitchFamily="34" charset="-120"/>
              </a:rPr>
              <a:t>GROUP EXERCISE</a:t>
            </a:r>
            <a:endParaRPr lang="en-US" sz="900" dirty="0"/>
          </a:p>
        </p:txBody>
      </p:sp>
      <p:sp>
        <p:nvSpPr>
          <p:cNvPr id="10" name="Text 6"/>
          <p:cNvSpPr/>
          <p:nvPr/>
        </p:nvSpPr>
        <p:spPr>
          <a:xfrm>
            <a:off x="1035844" y="3679031"/>
            <a:ext cx="3214688" cy="1013804"/>
          </a:xfrm>
          <a:prstGeom prst="rect">
            <a:avLst/>
          </a:prstGeom>
          <a:noFill/>
          <a:ln/>
        </p:spPr>
        <p:txBody>
          <a:bodyPr wrap="square" lIns="0" tIns="0" rIns="0" bIns="0" rtlCol="0" anchor="t">
            <a:spAutoFit/>
          </a:bodyPr>
          <a:lstStyle/>
          <a:p>
            <a:pPr marL="0" indent="0" algn="l">
              <a:lnSpc>
                <a:spcPct val="120000"/>
              </a:lnSpc>
              <a:buNone/>
            </a:pPr>
            <a:r>
              <a:rPr lang="en-US" sz="900" b="1" dirty="0">
                <a:solidFill>
                  <a:srgbClr val="FFFFFF"/>
                </a:solidFill>
                <a:latin typeface="Inter Bold" pitchFamily="34" charset="0"/>
                <a:ea typeface="Inter Bold" pitchFamily="34" charset="-122"/>
                <a:cs typeface="Inter Bold" pitchFamily="34" charset="-120"/>
              </a:rPr>
              <a:t>In small groups, identify:</a:t>
            </a:r>
            <a:r>
              <a:rPr lang="en-US" sz="950" dirty="0">
                <a:solidFill>
                  <a:srgbClr val="D1D5DB"/>
                </a:solidFill>
                <a:latin typeface="Inter" pitchFamily="34" charset="0"/>
                <a:ea typeface="Inter" pitchFamily="34" charset="-122"/>
                <a:cs typeface="Inter" pitchFamily="34" charset="-120"/>
              </a:rPr>
              <a:t>
</a:t>
            </a:r>
            <a:r>
              <a:rPr lang="en-US" sz="900" b="1" dirty="0">
                <a:solidFill>
                  <a:srgbClr val="FFFFFF"/>
                </a:solidFill>
                <a:latin typeface="Inter Bold" pitchFamily="34" charset="0"/>
                <a:ea typeface="Inter Bold" pitchFamily="34" charset="-122"/>
                <a:cs typeface="Inter Bold" pitchFamily="34" charset="-120"/>
              </a:rPr>
              <a:t>1. One dignity risk</a:t>
            </a:r>
            <a:r>
              <a:rPr lang="en-US" sz="950" dirty="0">
                <a:solidFill>
                  <a:srgbClr val="D1D5DB"/>
                </a:solidFill>
                <a:latin typeface="Inter" pitchFamily="34" charset="0"/>
                <a:ea typeface="Inter" pitchFamily="34" charset="-122"/>
                <a:cs typeface="Inter" pitchFamily="34" charset="-120"/>
              </a:rPr>
              <a:t>
</a:t>
            </a:r>
            <a:r>
              <a:rPr lang="en-US" sz="900" b="1" dirty="0">
                <a:solidFill>
                  <a:srgbClr val="FFFFFF"/>
                </a:solidFill>
                <a:latin typeface="Inter Bold" pitchFamily="34" charset="0"/>
                <a:ea typeface="Inter Bold" pitchFamily="34" charset="-122"/>
                <a:cs typeface="Inter Bold" pitchFamily="34" charset="-120"/>
              </a:rPr>
              <a:t>2. One manual governance step that could be introduced in the next 30 days</a:t>
            </a:r>
            <a:r>
              <a:rPr lang="en-US" sz="950" dirty="0">
                <a:solidFill>
                  <a:srgbClr val="D1D5DB"/>
                </a:solidFill>
                <a:latin typeface="Inter" pitchFamily="34" charset="0"/>
                <a:ea typeface="Inter" pitchFamily="34" charset="-122"/>
                <a:cs typeface="Inter" pitchFamily="34" charset="-120"/>
              </a:rPr>
              <a:t>
</a:t>
            </a:r>
            <a:r>
              <a:rPr lang="en-US" sz="900" b="1" dirty="0">
                <a:solidFill>
                  <a:srgbClr val="FFFFFF"/>
                </a:solidFill>
                <a:latin typeface="Inter Bold" pitchFamily="34" charset="0"/>
                <a:ea typeface="Inter Bold" pitchFamily="34" charset="-122"/>
                <a:cs typeface="Inter Bold" pitchFamily="34" charset="-120"/>
              </a:rPr>
              <a:t>3. One digitally enforceable mechanism that could be explored over the next two quarters</a:t>
            </a:r>
            <a:endParaRPr lang="en-US" sz="900" dirty="0"/>
          </a:p>
        </p:txBody>
      </p:sp>
      <p:sp>
        <p:nvSpPr>
          <p:cNvPr id="11" name="Text 7"/>
          <p:cNvSpPr/>
          <p:nvPr/>
        </p:nvSpPr>
        <p:spPr>
          <a:xfrm>
            <a:off x="4714875" y="1675209"/>
            <a:ext cx="3571875" cy="173236"/>
          </a:xfrm>
          <a:prstGeom prst="rect">
            <a:avLst/>
          </a:prstGeom>
          <a:noFill/>
          <a:ln/>
        </p:spPr>
        <p:txBody>
          <a:bodyPr wrap="square" lIns="0" tIns="0" rIns="0" bIns="0" rtlCol="0" anchor="t">
            <a:spAutoFit/>
          </a:bodyPr>
          <a:lstStyle/>
          <a:p>
            <a:pPr marL="0" indent="0" algn="l">
              <a:buNone/>
            </a:pPr>
            <a:r>
              <a:rPr lang="en-US" sz="1000" b="1" kern="0" spc="1" dirty="0">
                <a:solidFill>
                  <a:srgbClr val="9CA3AF"/>
                </a:solidFill>
                <a:latin typeface="Inter Bold" pitchFamily="34" charset="0"/>
                <a:ea typeface="Inter Bold" pitchFamily="34" charset="-122"/>
                <a:cs typeface="Inter Bold" pitchFamily="34" charset="-120"/>
              </a:rPr>
              <a:t>DISCUSSION PROMPTS</a:t>
            </a:r>
            <a:endParaRPr lang="en-US" sz="1000" dirty="0"/>
          </a:p>
        </p:txBody>
      </p:sp>
      <p:sp>
        <p:nvSpPr>
          <p:cNvPr id="12" name="Text 8"/>
          <p:cNvSpPr/>
          <p:nvPr/>
        </p:nvSpPr>
        <p:spPr>
          <a:xfrm>
            <a:off x="4714875" y="1962745"/>
            <a:ext cx="3571875" cy="320018"/>
          </a:xfrm>
          <a:prstGeom prst="rect">
            <a:avLst/>
          </a:prstGeom>
          <a:noFill/>
          <a:ln/>
        </p:spPr>
        <p:txBody>
          <a:bodyPr wrap="square" lIns="136017" tIns="0" rIns="0" bIns="0" rtlCol="0" anchor="t">
            <a:spAutoFit/>
          </a:bodyPr>
          <a:lstStyle/>
          <a:p>
            <a:pPr marL="0" indent="0" algn="l">
              <a:lnSpc>
                <a:spcPct val="112000"/>
              </a:lnSpc>
              <a:buNone/>
            </a:pPr>
            <a:r>
              <a:rPr lang="en-US" sz="800" b="1" dirty="0">
                <a:solidFill>
                  <a:srgbClr val="00D4FF"/>
                </a:solidFill>
                <a:latin typeface="Inter Bold" pitchFamily="34" charset="0"/>
                <a:ea typeface="Inter Bold" pitchFamily="34" charset="-122"/>
                <a:cs typeface="Inter Bold" pitchFamily="34" charset="-120"/>
              </a:rPr>
              <a:t>Legibility:</a:t>
            </a:r>
            <a:r>
              <a:rPr lang="en-US" sz="850" dirty="0">
                <a:solidFill>
                  <a:srgbClr val="D1D5DB"/>
                </a:solidFill>
                <a:latin typeface="Inter" pitchFamily="34" charset="0"/>
                <a:ea typeface="Inter" pitchFamily="34" charset="-122"/>
                <a:cs typeface="Inter" pitchFamily="34" charset="-120"/>
              </a:rPr>
              <a:t> Can the customer understand whether AI was involved and why their case was handled a certain way?</a:t>
            </a:r>
            <a:endParaRPr lang="en-US" sz="800" dirty="0"/>
          </a:p>
        </p:txBody>
      </p:sp>
      <p:sp>
        <p:nvSpPr>
          <p:cNvPr id="13" name="Text 9"/>
          <p:cNvSpPr/>
          <p:nvPr/>
        </p:nvSpPr>
        <p:spPr>
          <a:xfrm>
            <a:off x="4714875" y="2397063"/>
            <a:ext cx="3571875" cy="320018"/>
          </a:xfrm>
          <a:prstGeom prst="rect">
            <a:avLst/>
          </a:prstGeom>
          <a:noFill/>
          <a:ln/>
        </p:spPr>
        <p:txBody>
          <a:bodyPr wrap="square" lIns="136017" tIns="0" rIns="0" bIns="0" rtlCol="0" anchor="t">
            <a:spAutoFit/>
          </a:bodyPr>
          <a:lstStyle/>
          <a:p>
            <a:pPr marL="0" indent="0" algn="l">
              <a:lnSpc>
                <a:spcPct val="112000"/>
              </a:lnSpc>
              <a:buNone/>
            </a:pPr>
            <a:r>
              <a:rPr lang="en-US" sz="800" b="1" dirty="0">
                <a:solidFill>
                  <a:srgbClr val="00D4FF"/>
                </a:solidFill>
                <a:latin typeface="Inter Bold" pitchFamily="34" charset="0"/>
                <a:ea typeface="Inter Bold" pitchFamily="34" charset="-122"/>
                <a:cs typeface="Inter Bold" pitchFamily="34" charset="-120"/>
              </a:rPr>
              <a:t>Contestability:</a:t>
            </a:r>
            <a:r>
              <a:rPr lang="en-US" sz="850" dirty="0">
                <a:solidFill>
                  <a:srgbClr val="D1D5DB"/>
                </a:solidFill>
                <a:latin typeface="Inter" pitchFamily="34" charset="0"/>
                <a:ea typeface="Inter" pitchFamily="34" charset="-122"/>
                <a:cs typeface="Inter" pitchFamily="34" charset="-120"/>
              </a:rPr>
              <a:t> Can the customer challenge the decision if their issue was not escalated?</a:t>
            </a:r>
            <a:endParaRPr lang="en-US" sz="800" dirty="0"/>
          </a:p>
        </p:txBody>
      </p:sp>
      <p:sp>
        <p:nvSpPr>
          <p:cNvPr id="14" name="Text 10"/>
          <p:cNvSpPr/>
          <p:nvPr/>
        </p:nvSpPr>
        <p:spPr>
          <a:xfrm>
            <a:off x="4714875" y="2831381"/>
            <a:ext cx="3571875" cy="320018"/>
          </a:xfrm>
          <a:prstGeom prst="rect">
            <a:avLst/>
          </a:prstGeom>
          <a:noFill/>
          <a:ln/>
        </p:spPr>
        <p:txBody>
          <a:bodyPr wrap="square" lIns="136017" tIns="0" rIns="0" bIns="0" rtlCol="0" anchor="t">
            <a:spAutoFit/>
          </a:bodyPr>
          <a:lstStyle/>
          <a:p>
            <a:pPr marL="0" indent="0" algn="l">
              <a:lnSpc>
                <a:spcPct val="112000"/>
              </a:lnSpc>
              <a:buNone/>
            </a:pPr>
            <a:r>
              <a:rPr lang="en-US" sz="800" b="1" dirty="0">
                <a:solidFill>
                  <a:srgbClr val="00D4FF"/>
                </a:solidFill>
                <a:latin typeface="Inter Bold" pitchFamily="34" charset="0"/>
                <a:ea typeface="Inter Bold" pitchFamily="34" charset="-122"/>
                <a:cs typeface="Inter Bold" pitchFamily="34" charset="-120"/>
              </a:rPr>
              <a:t>Sovereignty:</a:t>
            </a:r>
            <a:r>
              <a:rPr lang="en-US" sz="850" dirty="0">
                <a:solidFill>
                  <a:srgbClr val="D1D5DB"/>
                </a:solidFill>
                <a:latin typeface="Inter" pitchFamily="34" charset="0"/>
                <a:ea typeface="Inter" pitchFamily="34" charset="-122"/>
                <a:cs typeface="Inter" pitchFamily="34" charset="-120"/>
              </a:rPr>
              <a:t> Does the customer retain meaningful agency, or are they trapped in an automated path?</a:t>
            </a:r>
            <a:endParaRPr lang="en-US" sz="800" dirty="0"/>
          </a:p>
        </p:txBody>
      </p:sp>
      <p:sp>
        <p:nvSpPr>
          <p:cNvPr id="15" name="Text 11"/>
          <p:cNvSpPr/>
          <p:nvPr/>
        </p:nvSpPr>
        <p:spPr>
          <a:xfrm>
            <a:off x="4714875" y="3265698"/>
            <a:ext cx="3571875" cy="138692"/>
          </a:xfrm>
          <a:prstGeom prst="rect">
            <a:avLst/>
          </a:prstGeom>
          <a:noFill/>
          <a:ln/>
        </p:spPr>
        <p:txBody>
          <a:bodyPr wrap="square" lIns="136017" tIns="0" rIns="0" bIns="0" rtlCol="0" anchor="t">
            <a:spAutoFit/>
          </a:bodyPr>
          <a:lstStyle/>
          <a:p>
            <a:pPr marL="0" indent="0" algn="l">
              <a:lnSpc>
                <a:spcPct val="112000"/>
              </a:lnSpc>
              <a:buNone/>
            </a:pPr>
            <a:r>
              <a:rPr lang="en-US" sz="800" b="1" dirty="0">
                <a:solidFill>
                  <a:srgbClr val="00D4FF"/>
                </a:solidFill>
                <a:latin typeface="Inter Bold" pitchFamily="34" charset="0"/>
                <a:ea typeface="Inter Bold" pitchFamily="34" charset="-122"/>
                <a:cs typeface="Inter Bold" pitchFamily="34" charset="-120"/>
              </a:rPr>
              <a:t>Privacy:</a:t>
            </a:r>
            <a:r>
              <a:rPr lang="en-US" sz="850" dirty="0">
                <a:solidFill>
                  <a:srgbClr val="D1D5DB"/>
                </a:solidFill>
                <a:latin typeface="Inter" pitchFamily="34" charset="0"/>
                <a:ea typeface="Inter" pitchFamily="34" charset="-122"/>
                <a:cs typeface="Inter" pitchFamily="34" charset="-120"/>
              </a:rPr>
              <a:t> What customer data is used, retained, or reused by the system?</a:t>
            </a:r>
            <a:endParaRPr lang="en-US" sz="800" dirty="0"/>
          </a:p>
        </p:txBody>
      </p:sp>
      <p:sp>
        <p:nvSpPr>
          <p:cNvPr id="16" name="Text 12"/>
          <p:cNvSpPr/>
          <p:nvPr/>
        </p:nvSpPr>
        <p:spPr>
          <a:xfrm>
            <a:off x="4714875" y="3561325"/>
            <a:ext cx="3571875" cy="320018"/>
          </a:xfrm>
          <a:prstGeom prst="rect">
            <a:avLst/>
          </a:prstGeom>
          <a:noFill/>
          <a:ln/>
        </p:spPr>
        <p:txBody>
          <a:bodyPr wrap="square" lIns="136017" tIns="0" rIns="0" bIns="0" rtlCol="0" anchor="t">
            <a:spAutoFit/>
          </a:bodyPr>
          <a:lstStyle/>
          <a:p>
            <a:pPr marL="0" indent="0" algn="l">
              <a:lnSpc>
                <a:spcPct val="112000"/>
              </a:lnSpc>
              <a:buNone/>
            </a:pPr>
            <a:r>
              <a:rPr lang="en-US" sz="800" b="1" dirty="0">
                <a:solidFill>
                  <a:srgbClr val="00D4FF"/>
                </a:solidFill>
                <a:latin typeface="Inter Bold" pitchFamily="34" charset="0"/>
                <a:ea typeface="Inter Bold" pitchFamily="34" charset="-122"/>
                <a:cs typeface="Inter Bold" pitchFamily="34" charset="-120"/>
              </a:rPr>
              <a:t>Human judgment:</a:t>
            </a:r>
            <a:r>
              <a:rPr lang="en-US" sz="850" dirty="0">
                <a:solidFill>
                  <a:srgbClr val="D1D5DB"/>
                </a:solidFill>
                <a:latin typeface="Inter" pitchFamily="34" charset="0"/>
                <a:ea typeface="Inter" pitchFamily="34" charset="-122"/>
                <a:cs typeface="Inter" pitchFamily="34" charset="-120"/>
              </a:rPr>
              <a:t> Which situations require human review before the system acts?</a:t>
            </a:r>
            <a:endParaRPr lang="en-US" sz="800" dirty="0"/>
          </a:p>
        </p:txBody>
      </p:sp>
      <p:sp>
        <p:nvSpPr>
          <p:cNvPr id="17" name="Text 13"/>
          <p:cNvSpPr/>
          <p:nvPr/>
        </p:nvSpPr>
        <p:spPr>
          <a:xfrm>
            <a:off x="4714874" y="3974380"/>
            <a:ext cx="3571875" cy="320018"/>
          </a:xfrm>
          <a:prstGeom prst="rect">
            <a:avLst/>
          </a:prstGeom>
          <a:noFill/>
          <a:ln/>
        </p:spPr>
        <p:txBody>
          <a:bodyPr wrap="square" lIns="136017" tIns="0" rIns="0" bIns="0" rtlCol="0" anchor="t">
            <a:spAutoFit/>
          </a:bodyPr>
          <a:lstStyle/>
          <a:p>
            <a:pPr marL="0" indent="0" algn="l">
              <a:lnSpc>
                <a:spcPct val="112000"/>
              </a:lnSpc>
              <a:buNone/>
            </a:pPr>
            <a:r>
              <a:rPr lang="en-US" sz="800" b="1" dirty="0">
                <a:solidFill>
                  <a:srgbClr val="00D4FF"/>
                </a:solidFill>
                <a:latin typeface="Inter Bold" pitchFamily="34" charset="0"/>
                <a:ea typeface="Inter Bold" pitchFamily="34" charset="-122"/>
                <a:cs typeface="Inter Bold" pitchFamily="34" charset="-120"/>
              </a:rPr>
              <a:t>Governance:</a:t>
            </a:r>
            <a:r>
              <a:rPr lang="en-US" sz="850" dirty="0">
                <a:solidFill>
                  <a:srgbClr val="D1D5DB"/>
                </a:solidFill>
                <a:latin typeface="Inter" pitchFamily="34" charset="0"/>
                <a:ea typeface="Inter" pitchFamily="34" charset="-122"/>
                <a:cs typeface="Inter" pitchFamily="34" charset="-120"/>
              </a:rPr>
              <a:t> What should be manually checked first, and what could later become digitally enforceable or verifiable?</a:t>
            </a:r>
            <a:endParaRPr lang="en-US" sz="800" dirty="0"/>
          </a:p>
        </p:txBody>
      </p:sp>
      <p:sp>
        <p:nvSpPr>
          <p:cNvPr id="18" name="Shape 14"/>
          <p:cNvSpPr/>
          <p:nvPr/>
        </p:nvSpPr>
        <p:spPr>
          <a:xfrm>
            <a:off x="714375" y="4736306"/>
            <a:ext cx="7715250" cy="242888"/>
          </a:xfrm>
          <a:prstGeom prst="rect">
            <a:avLst/>
          </a:prstGeom>
          <a:solidFill>
            <a:srgbClr val="000000">
              <a:alpha val="0"/>
            </a:srgbClr>
          </a:solidFill>
          <a:ln/>
        </p:spPr>
        <p:txBody>
          <a:bodyPr/>
          <a:lstStyle/>
          <a:p>
            <a:endParaRPr lang="en-US"/>
          </a:p>
        </p:txBody>
      </p:sp>
      <p:sp>
        <p:nvSpPr>
          <p:cNvPr id="19" name="Shape 15"/>
          <p:cNvSpPr/>
          <p:nvPr/>
        </p:nvSpPr>
        <p:spPr>
          <a:xfrm>
            <a:off x="714375" y="4736306"/>
            <a:ext cx="7715250" cy="7144"/>
          </a:xfrm>
          <a:prstGeom prst="rect">
            <a:avLst/>
          </a:prstGeom>
          <a:solidFill>
            <a:srgbClr val="FFFFFF"/>
          </a:solidFill>
          <a:ln/>
        </p:spPr>
        <p:txBody>
          <a:bodyPr/>
          <a:lstStyle/>
          <a:p>
            <a:endParaRPr lang="en-US"/>
          </a:p>
        </p:txBody>
      </p:sp>
      <p:sp>
        <p:nvSpPr>
          <p:cNvPr id="20" name="Text 16"/>
          <p:cNvSpPr/>
          <p:nvPr/>
        </p:nvSpPr>
        <p:spPr>
          <a:xfrm>
            <a:off x="714375" y="4857750"/>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21" name="Text 17"/>
          <p:cNvSpPr/>
          <p:nvPr/>
        </p:nvSpPr>
        <p:spPr>
          <a:xfrm>
            <a:off x="8304609" y="4857750"/>
            <a:ext cx="96180" cy="115416"/>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16</a:t>
            </a:r>
            <a:endParaRPr lang="en-US" sz="7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571500"/>
            <a:ext cx="7429500" cy="31253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DIGITAL DIGNITY IS NOT ORNAMENTAL</a:t>
            </a:r>
            <a:endParaRPr lang="en-US" sz="1800" dirty="0"/>
          </a:p>
        </p:txBody>
      </p:sp>
      <p:sp>
        <p:nvSpPr>
          <p:cNvPr id="5" name="Text 1"/>
          <p:cNvSpPr/>
          <p:nvPr/>
        </p:nvSpPr>
        <p:spPr>
          <a:xfrm>
            <a:off x="857250" y="1736127"/>
            <a:ext cx="7429500" cy="891518"/>
          </a:xfrm>
          <a:prstGeom prst="rect">
            <a:avLst/>
          </a:prstGeom>
          <a:noFill/>
          <a:ln/>
        </p:spPr>
        <p:txBody>
          <a:bodyPr wrap="square" lIns="0" tIns="0" rIns="0" bIns="0" rtlCol="0" anchor="t">
            <a:spAutoFit/>
          </a:bodyPr>
          <a:lstStyle/>
          <a:p>
            <a:pPr marL="0" indent="0" algn="l">
              <a:lnSpc>
                <a:spcPct val="104000"/>
              </a:lnSpc>
              <a:buNone/>
            </a:pPr>
            <a:r>
              <a:rPr lang="en-US" sz="2450" b="1" dirty="0">
                <a:solidFill>
                  <a:srgbClr val="FFFFFF"/>
                </a:solidFill>
                <a:latin typeface="Inter Black" pitchFamily="34" charset="0"/>
                <a:ea typeface="Inter Black" pitchFamily="34" charset="-122"/>
                <a:cs typeface="Inter Black" pitchFamily="34" charset="-120"/>
              </a:rPr>
              <a:t>It is not an ethics checklist.
It is </a:t>
            </a:r>
            <a:r>
              <a:rPr lang="en-US" sz="2450" b="1" dirty="0">
                <a:solidFill>
                  <a:srgbClr val="10B981"/>
                </a:solidFill>
                <a:latin typeface="Inter Black" pitchFamily="34" charset="0"/>
                <a:ea typeface="Inter Black" pitchFamily="34" charset="-122"/>
                <a:cs typeface="Inter Black" pitchFamily="34" charset="-120"/>
              </a:rPr>
              <a:t>load-bearing infrastructure</a:t>
            </a:r>
            <a:r>
              <a:rPr lang="en-US" sz="2450" b="1" dirty="0">
                <a:solidFill>
                  <a:srgbClr val="FFFFFF"/>
                </a:solidFill>
                <a:latin typeface="Inter Black" pitchFamily="34" charset="0"/>
                <a:ea typeface="Inter Black" pitchFamily="34" charset="-122"/>
                <a:cs typeface="Inter Black" pitchFamily="34" charset="-120"/>
              </a:rPr>
              <a:t>.</a:t>
            </a:r>
            <a:endParaRPr lang="en-US" sz="2450" dirty="0"/>
          </a:p>
        </p:txBody>
      </p:sp>
      <p:sp>
        <p:nvSpPr>
          <p:cNvPr id="6" name="Text 2"/>
          <p:cNvSpPr/>
          <p:nvPr/>
        </p:nvSpPr>
        <p:spPr>
          <a:xfrm>
            <a:off x="1114425" y="3056269"/>
            <a:ext cx="7172325" cy="560059"/>
          </a:xfrm>
          <a:prstGeom prst="rect">
            <a:avLst/>
          </a:prstGeom>
          <a:noFill/>
          <a:ln/>
        </p:spPr>
        <p:txBody>
          <a:bodyPr wrap="square" lIns="0" tIns="0" rIns="0" bIns="0" rtlCol="0" anchor="t">
            <a:spAutoFit/>
          </a:bodyPr>
          <a:lstStyle/>
          <a:p>
            <a:pPr marL="0" indent="0" algn="l">
              <a:lnSpc>
                <a:spcPct val="112000"/>
              </a:lnSpc>
              <a:buNone/>
            </a:pPr>
            <a:r>
              <a:rPr lang="en-US" sz="1500" dirty="0">
                <a:solidFill>
                  <a:srgbClr val="D1D5DB"/>
                </a:solidFill>
                <a:latin typeface="Inter" pitchFamily="34" charset="0"/>
                <a:ea typeface="Inter" pitchFamily="34" charset="-122"/>
                <a:cs typeface="Inter" pitchFamily="34" charset="-120"/>
              </a:rPr>
              <a:t>If you build systems that cannot explain themselves, cannot be challenged, and cannot be overridden...</a:t>
            </a:r>
            <a:endParaRPr lang="en-US" sz="1500" dirty="0"/>
          </a:p>
        </p:txBody>
      </p:sp>
      <p:sp>
        <p:nvSpPr>
          <p:cNvPr id="7" name="Text 3"/>
          <p:cNvSpPr/>
          <p:nvPr/>
        </p:nvSpPr>
        <p:spPr>
          <a:xfrm>
            <a:off x="1114425" y="3730628"/>
            <a:ext cx="7172325" cy="553641"/>
          </a:xfrm>
          <a:prstGeom prst="rect">
            <a:avLst/>
          </a:prstGeom>
          <a:noFill/>
          <a:ln/>
        </p:spPr>
        <p:txBody>
          <a:bodyPr wrap="square" lIns="0" tIns="0" rIns="0" bIns="0" rtlCol="0" anchor="t">
            <a:spAutoFit/>
          </a:bodyPr>
          <a:lstStyle/>
          <a:p>
            <a:pPr marL="0" indent="0" algn="l">
              <a:buNone/>
            </a:pPr>
            <a:r>
              <a:rPr lang="en-US" sz="1600" b="1" dirty="0">
                <a:solidFill>
                  <a:srgbClr val="FFFFFF"/>
                </a:solidFill>
                <a:latin typeface="Inter Bold" pitchFamily="34" charset="0"/>
                <a:ea typeface="Inter Bold" pitchFamily="34" charset="-122"/>
                <a:cs typeface="Inter Bold" pitchFamily="34" charset="-120"/>
              </a:rPr>
              <a:t>...you are not building efficiency. You are building unmanageable risk.</a:t>
            </a:r>
            <a:endParaRPr lang="en-US" sz="1600" dirty="0"/>
          </a:p>
        </p:txBody>
      </p:sp>
      <p:sp>
        <p:nvSpPr>
          <p:cNvPr id="8" name="Shape 4"/>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9" name="Shape 5"/>
          <p:cNvSpPr/>
          <p:nvPr/>
        </p:nvSpPr>
        <p:spPr>
          <a:xfrm>
            <a:off x="714375" y="4700588"/>
            <a:ext cx="7715250" cy="7144"/>
          </a:xfrm>
          <a:prstGeom prst="rect">
            <a:avLst/>
          </a:prstGeom>
          <a:solidFill>
            <a:srgbClr val="FFFFFF"/>
          </a:solidFill>
          <a:ln/>
        </p:spPr>
        <p:txBody>
          <a:bodyPr/>
          <a:lstStyle/>
          <a:p>
            <a:endParaRPr lang="en-US"/>
          </a:p>
        </p:txBody>
      </p:sp>
      <p:sp>
        <p:nvSpPr>
          <p:cNvPr id="10" name="Text 6"/>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11" name="Text 7"/>
          <p:cNvSpPr/>
          <p:nvPr/>
        </p:nvSpPr>
        <p:spPr>
          <a:xfrm>
            <a:off x="8326041" y="4793456"/>
            <a:ext cx="96180" cy="115416"/>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17</a:t>
            </a:r>
            <a:endParaRPr lang="en-US" sz="7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571500"/>
            <a:ext cx="7429500" cy="31253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ACTION PLANNING</a:t>
            </a:r>
            <a:endParaRPr lang="en-US" sz="1800" dirty="0"/>
          </a:p>
        </p:txBody>
      </p:sp>
      <p:sp>
        <p:nvSpPr>
          <p:cNvPr id="13" name="Shape 9"/>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14" name="Shape 10"/>
          <p:cNvSpPr/>
          <p:nvPr/>
        </p:nvSpPr>
        <p:spPr>
          <a:xfrm>
            <a:off x="714375" y="4700588"/>
            <a:ext cx="7715250" cy="7144"/>
          </a:xfrm>
          <a:prstGeom prst="rect">
            <a:avLst/>
          </a:prstGeom>
          <a:solidFill>
            <a:srgbClr val="FFFFFF"/>
          </a:solidFill>
          <a:ln/>
        </p:spPr>
        <p:txBody>
          <a:bodyPr/>
          <a:lstStyle/>
          <a:p>
            <a:endParaRPr lang="en-US"/>
          </a:p>
        </p:txBody>
      </p:sp>
      <p:sp>
        <p:nvSpPr>
          <p:cNvPr id="15" name="Text 11"/>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16" name="Text 12"/>
          <p:cNvSpPr/>
          <p:nvPr/>
        </p:nvSpPr>
        <p:spPr>
          <a:xfrm>
            <a:off x="8331398" y="4793456"/>
            <a:ext cx="98227"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17</a:t>
            </a:r>
            <a:endParaRPr lang="en-US" sz="750" dirty="0"/>
          </a:p>
        </p:txBody>
      </p:sp>
      <p:sp>
        <p:nvSpPr>
          <p:cNvPr id="19" name="Text 1">
            <a:extLst>
              <a:ext uri="{FF2B5EF4-FFF2-40B4-BE49-F238E27FC236}">
                <a16:creationId xmlns:a16="http://schemas.microsoft.com/office/drawing/2014/main" id="{FBB2D375-7FE3-BD5F-8816-297B57DCA5A8}"/>
              </a:ext>
            </a:extLst>
          </p:cNvPr>
          <p:cNvSpPr/>
          <p:nvPr/>
        </p:nvSpPr>
        <p:spPr>
          <a:xfrm>
            <a:off x="857250" y="1362670"/>
            <a:ext cx="7429500" cy="207169"/>
          </a:xfrm>
          <a:prstGeom prst="rect">
            <a:avLst/>
          </a:prstGeom>
          <a:noFill/>
          <a:ln/>
        </p:spPr>
        <p:txBody>
          <a:bodyPr wrap="square" lIns="0" tIns="0" rIns="0" bIns="0" rtlCol="0" anchor="t">
            <a:spAutoFit/>
          </a:bodyPr>
          <a:lstStyle/>
          <a:p>
            <a:pPr marL="0" indent="0" algn="ctr">
              <a:buNone/>
            </a:pPr>
            <a:r>
              <a:rPr lang="en-US" sz="1250" dirty="0">
                <a:solidFill>
                  <a:srgbClr val="E5E7EB"/>
                </a:solidFill>
                <a:latin typeface="Inter" pitchFamily="34" charset="0"/>
                <a:ea typeface="Inter" pitchFamily="34" charset="-122"/>
                <a:cs typeface="Inter" pitchFamily="34" charset="-120"/>
              </a:rPr>
              <a:t>Before we close, let's make this concrete.</a:t>
            </a:r>
            <a:endParaRPr lang="en-US" sz="1250" dirty="0"/>
          </a:p>
        </p:txBody>
      </p:sp>
      <p:sp>
        <p:nvSpPr>
          <p:cNvPr id="20" name="Shape 2">
            <a:extLst>
              <a:ext uri="{FF2B5EF4-FFF2-40B4-BE49-F238E27FC236}">
                <a16:creationId xmlns:a16="http://schemas.microsoft.com/office/drawing/2014/main" id="{88B2622F-9E87-66FC-644E-2D019DF17582}"/>
              </a:ext>
            </a:extLst>
          </p:cNvPr>
          <p:cNvSpPr/>
          <p:nvPr/>
        </p:nvSpPr>
        <p:spPr>
          <a:xfrm>
            <a:off x="1214438" y="1912739"/>
            <a:ext cx="3214688" cy="1748433"/>
          </a:xfrm>
          <a:prstGeom prst="rect">
            <a:avLst/>
          </a:prstGeom>
          <a:solidFill>
            <a:srgbClr val="FFFFFF">
              <a:alpha val="2000"/>
            </a:srgbClr>
          </a:solidFill>
          <a:ln w="9144">
            <a:solidFill>
              <a:srgbClr val="FFFFFF">
                <a:alpha val="10000"/>
              </a:srgbClr>
            </a:solidFill>
            <a:prstDash val="solid"/>
          </a:ln>
        </p:spPr>
        <p:txBody>
          <a:bodyPr/>
          <a:lstStyle/>
          <a:p>
            <a:endParaRPr lang="en-US"/>
          </a:p>
        </p:txBody>
      </p:sp>
      <p:sp>
        <p:nvSpPr>
          <p:cNvPr id="21" name="Text 3">
            <a:extLst>
              <a:ext uri="{FF2B5EF4-FFF2-40B4-BE49-F238E27FC236}">
                <a16:creationId xmlns:a16="http://schemas.microsoft.com/office/drawing/2014/main" id="{0FACE0AC-2CEF-07F1-C2AB-5C849A30D163}"/>
              </a:ext>
            </a:extLst>
          </p:cNvPr>
          <p:cNvSpPr/>
          <p:nvPr/>
        </p:nvSpPr>
        <p:spPr>
          <a:xfrm>
            <a:off x="2317254" y="2198489"/>
            <a:ext cx="1009055" cy="276820"/>
          </a:xfrm>
          <a:prstGeom prst="rect">
            <a:avLst/>
          </a:prstGeom>
          <a:noFill/>
          <a:ln/>
        </p:spPr>
        <p:txBody>
          <a:bodyPr wrap="none" lIns="0" tIns="0" rIns="0" bIns="0" rtlCol="0" anchor="t">
            <a:spAutoFit/>
          </a:bodyPr>
          <a:lstStyle/>
          <a:p>
            <a:pPr marL="0" indent="0" algn="ctr">
              <a:buNone/>
            </a:pPr>
            <a:r>
              <a:rPr lang="en-US" sz="1600" b="1" dirty="0">
                <a:solidFill>
                  <a:srgbClr val="FFFFFF"/>
                </a:solidFill>
                <a:latin typeface="Inter Black" pitchFamily="34" charset="0"/>
                <a:ea typeface="Inter Black" pitchFamily="34" charset="-122"/>
                <a:cs typeface="Inter Black" pitchFamily="34" charset="-120"/>
              </a:rPr>
              <a:t>30 DAYS</a:t>
            </a:r>
            <a:endParaRPr lang="en-US" sz="1600" dirty="0"/>
          </a:p>
        </p:txBody>
      </p:sp>
      <p:sp>
        <p:nvSpPr>
          <p:cNvPr id="22" name="Text 4">
            <a:extLst>
              <a:ext uri="{FF2B5EF4-FFF2-40B4-BE49-F238E27FC236}">
                <a16:creationId xmlns:a16="http://schemas.microsoft.com/office/drawing/2014/main" id="{3A8A1886-5766-9FDB-A89A-718784902DAF}"/>
              </a:ext>
            </a:extLst>
          </p:cNvPr>
          <p:cNvSpPr/>
          <p:nvPr/>
        </p:nvSpPr>
        <p:spPr>
          <a:xfrm>
            <a:off x="1443038" y="2589609"/>
            <a:ext cx="2757488" cy="771525"/>
          </a:xfrm>
          <a:prstGeom prst="rect">
            <a:avLst/>
          </a:prstGeom>
          <a:noFill/>
          <a:ln/>
        </p:spPr>
        <p:txBody>
          <a:bodyPr wrap="square" lIns="0" tIns="0" rIns="0" bIns="0" rtlCol="0" anchor="t">
            <a:spAutoFit/>
          </a:bodyPr>
          <a:lstStyle/>
          <a:p>
            <a:pPr marL="0" indent="0" algn="ctr">
              <a:lnSpc>
                <a:spcPct val="120000"/>
              </a:lnSpc>
              <a:buNone/>
            </a:pPr>
            <a:r>
              <a:rPr lang="en-US" sz="950" dirty="0">
                <a:solidFill>
                  <a:srgbClr val="D1D5DB"/>
                </a:solidFill>
                <a:latin typeface="Inter" pitchFamily="34" charset="0"/>
                <a:ea typeface="Inter" pitchFamily="34" charset="-122"/>
                <a:cs typeface="Inter" pitchFamily="34" charset="-120"/>
              </a:rPr>
              <a:t>Define one thing you can start manually — a review checkpoint, a labeling practice, or a structured conversation about dignity risks in a current project.</a:t>
            </a:r>
            <a:endParaRPr lang="en-US" sz="950" dirty="0"/>
          </a:p>
        </p:txBody>
      </p:sp>
      <p:sp>
        <p:nvSpPr>
          <p:cNvPr id="23" name="Shape 5">
            <a:extLst>
              <a:ext uri="{FF2B5EF4-FFF2-40B4-BE49-F238E27FC236}">
                <a16:creationId xmlns:a16="http://schemas.microsoft.com/office/drawing/2014/main" id="{32265310-DBF0-F681-33AD-8B32A6AD8186}"/>
              </a:ext>
            </a:extLst>
          </p:cNvPr>
          <p:cNvSpPr/>
          <p:nvPr/>
        </p:nvSpPr>
        <p:spPr>
          <a:xfrm>
            <a:off x="4714875" y="1912739"/>
            <a:ext cx="3214688" cy="1748433"/>
          </a:xfrm>
          <a:prstGeom prst="rect">
            <a:avLst/>
          </a:prstGeom>
          <a:solidFill>
            <a:srgbClr val="8B5CF6">
              <a:alpha val="5000"/>
            </a:srgbClr>
          </a:solidFill>
          <a:ln w="9144">
            <a:solidFill>
              <a:srgbClr val="8B5CF6">
                <a:alpha val="50000"/>
              </a:srgbClr>
            </a:solidFill>
            <a:prstDash val="solid"/>
          </a:ln>
        </p:spPr>
        <p:txBody>
          <a:bodyPr/>
          <a:lstStyle/>
          <a:p>
            <a:endParaRPr lang="en-US"/>
          </a:p>
        </p:txBody>
      </p:sp>
      <p:sp>
        <p:nvSpPr>
          <p:cNvPr id="24" name="Text 6">
            <a:extLst>
              <a:ext uri="{FF2B5EF4-FFF2-40B4-BE49-F238E27FC236}">
                <a16:creationId xmlns:a16="http://schemas.microsoft.com/office/drawing/2014/main" id="{35B2D4ED-96B0-2035-E4E8-64ADB0A53681}"/>
              </a:ext>
            </a:extLst>
          </p:cNvPr>
          <p:cNvSpPr/>
          <p:nvPr/>
        </p:nvSpPr>
        <p:spPr>
          <a:xfrm>
            <a:off x="5373886" y="2198489"/>
            <a:ext cx="1896666" cy="276820"/>
          </a:xfrm>
          <a:prstGeom prst="rect">
            <a:avLst/>
          </a:prstGeom>
          <a:noFill/>
          <a:ln/>
        </p:spPr>
        <p:txBody>
          <a:bodyPr wrap="square" lIns="0" tIns="0" rIns="0" bIns="0" rtlCol="0" anchor="t">
            <a:spAutoFit/>
          </a:bodyPr>
          <a:lstStyle/>
          <a:p>
            <a:pPr marL="0" indent="0" algn="ctr">
              <a:buNone/>
            </a:pPr>
            <a:r>
              <a:rPr lang="en-US" sz="1600" b="1" dirty="0">
                <a:solidFill>
                  <a:srgbClr val="8B5CF6"/>
                </a:solidFill>
                <a:latin typeface="Inter Black" pitchFamily="34" charset="0"/>
                <a:ea typeface="Inter Black" pitchFamily="34" charset="-122"/>
                <a:cs typeface="Inter Black" pitchFamily="34" charset="-120"/>
              </a:rPr>
              <a:t>TWO QUARTERS</a:t>
            </a:r>
            <a:endParaRPr lang="en-US" sz="1600" dirty="0"/>
          </a:p>
        </p:txBody>
      </p:sp>
      <p:sp>
        <p:nvSpPr>
          <p:cNvPr id="25" name="Text 7">
            <a:extLst>
              <a:ext uri="{FF2B5EF4-FFF2-40B4-BE49-F238E27FC236}">
                <a16:creationId xmlns:a16="http://schemas.microsoft.com/office/drawing/2014/main" id="{DF61A326-2A80-AA9A-0CA9-52BE8F9BD7C7}"/>
              </a:ext>
            </a:extLst>
          </p:cNvPr>
          <p:cNvSpPr/>
          <p:nvPr/>
        </p:nvSpPr>
        <p:spPr>
          <a:xfrm>
            <a:off x="4943475" y="2589609"/>
            <a:ext cx="2757488" cy="771525"/>
          </a:xfrm>
          <a:prstGeom prst="rect">
            <a:avLst/>
          </a:prstGeom>
          <a:noFill/>
          <a:ln/>
        </p:spPr>
        <p:txBody>
          <a:bodyPr wrap="square" lIns="0" tIns="0" rIns="0" bIns="0" rtlCol="0" anchor="t">
            <a:spAutoFit/>
          </a:bodyPr>
          <a:lstStyle/>
          <a:p>
            <a:pPr marL="0" indent="0" algn="ctr">
              <a:lnSpc>
                <a:spcPct val="120000"/>
              </a:lnSpc>
              <a:buNone/>
            </a:pPr>
            <a:r>
              <a:rPr lang="en-US" sz="950" dirty="0">
                <a:solidFill>
                  <a:srgbClr val="D1D5DB"/>
                </a:solidFill>
                <a:latin typeface="Inter" pitchFamily="34" charset="0"/>
                <a:ea typeface="Inter" pitchFamily="34" charset="-122"/>
                <a:cs typeface="Inter" pitchFamily="34" charset="-120"/>
              </a:rPr>
              <a:t>Define one step toward governance, enforceability, or organizational capability to make Digital Dignity a verifiable design requirement.</a:t>
            </a:r>
            <a:endParaRPr lang="en-US" sz="9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1584406" y="857250"/>
            <a:ext cx="5975189" cy="414338"/>
          </a:xfrm>
          <a:prstGeom prst="rect">
            <a:avLst/>
          </a:prstGeom>
          <a:noFill/>
          <a:ln/>
        </p:spPr>
        <p:txBody>
          <a:bodyPr wrap="square" lIns="0" tIns="0" rIns="0" bIns="0" rtlCol="0" anchor="t">
            <a:spAutoFit/>
          </a:bodyPr>
          <a:lstStyle/>
          <a:p>
            <a:pPr marL="0" indent="0" algn="ctr">
              <a:buNone/>
            </a:pPr>
            <a:r>
              <a:rPr lang="en-US" sz="2450" b="1" kern="0" spc="1" dirty="0">
                <a:solidFill>
                  <a:srgbClr val="FFFFFF"/>
                </a:solidFill>
                <a:latin typeface="Inter Black" pitchFamily="34" charset="0"/>
                <a:ea typeface="Inter Black" pitchFamily="34" charset="-122"/>
                <a:cs typeface="Inter Black" pitchFamily="34" charset="-120"/>
              </a:rPr>
              <a:t>KEEP THE CONVERSATION GOING</a:t>
            </a:r>
            <a:endParaRPr lang="en-US" sz="2450" dirty="0"/>
          </a:p>
        </p:txBody>
      </p:sp>
      <p:sp>
        <p:nvSpPr>
          <p:cNvPr id="5" name="Text 1"/>
          <p:cNvSpPr/>
          <p:nvPr/>
        </p:nvSpPr>
        <p:spPr>
          <a:xfrm>
            <a:off x="1357312" y="1673301"/>
            <a:ext cx="6429375" cy="1915653"/>
          </a:xfrm>
          <a:prstGeom prst="rect">
            <a:avLst/>
          </a:prstGeom>
          <a:noFill/>
          <a:ln/>
        </p:spPr>
        <p:txBody>
          <a:bodyPr wrap="square" lIns="0" tIns="0" rIns="0" bIns="0" rtlCol="0" anchor="t">
            <a:spAutoFit/>
          </a:bodyPr>
          <a:lstStyle/>
          <a:p>
            <a:pPr marL="0" indent="0" algn="ctr">
              <a:lnSpc>
                <a:spcPct val="112000"/>
              </a:lnSpc>
              <a:buNone/>
            </a:pPr>
            <a:r>
              <a:rPr lang="en-US" sz="1600" b="1" dirty="0">
                <a:solidFill>
                  <a:srgbClr val="8B5CF6"/>
                </a:solidFill>
                <a:latin typeface="Inter Bold" pitchFamily="34" charset="0"/>
                <a:ea typeface="Inter Bold" pitchFamily="34" charset="-122"/>
                <a:cs typeface="Inter Bold" pitchFamily="34" charset="-120"/>
              </a:rPr>
              <a:t>Digital Dignity is a practice, not a destination. Join the community of builders and operators defining the next era of AI. </a:t>
            </a:r>
            <a:r>
              <a:rPr lang="en-US" sz="1600" b="1" dirty="0">
                <a:solidFill>
                  <a:schemeClr val="bg1"/>
                </a:solidFill>
                <a:latin typeface="Inter Bold" pitchFamily="34" charset="0"/>
                <a:ea typeface="Inter Bold" pitchFamily="34" charset="-122"/>
                <a:cs typeface="Inter Bold" pitchFamily="34" charset="-120"/>
              </a:rPr>
              <a:t>This is about community building, not formal consulting. </a:t>
            </a:r>
            <a:br>
              <a:rPr lang="en-US" sz="1600" b="1" dirty="0">
                <a:solidFill>
                  <a:schemeClr val="bg1"/>
                </a:solidFill>
                <a:latin typeface="Inter Bold" pitchFamily="34" charset="0"/>
                <a:ea typeface="Inter Bold" pitchFamily="34" charset="-122"/>
                <a:cs typeface="Inter Bold" pitchFamily="34" charset="-120"/>
              </a:rPr>
            </a:br>
            <a:br>
              <a:rPr lang="en-US" sz="1600" b="1" dirty="0">
                <a:solidFill>
                  <a:schemeClr val="bg1"/>
                </a:solidFill>
                <a:latin typeface="Inter Bold" pitchFamily="34" charset="0"/>
                <a:ea typeface="Inter Bold" pitchFamily="34" charset="-122"/>
                <a:cs typeface="Inter Bold" pitchFamily="34" charset="-120"/>
              </a:rPr>
            </a:br>
            <a:r>
              <a:rPr lang="en-US" sz="1600" b="1" dirty="0">
                <a:solidFill>
                  <a:schemeClr val="bg1"/>
                </a:solidFill>
                <a:latin typeface="Inter Bold" pitchFamily="34" charset="0"/>
                <a:ea typeface="Inter Bold" pitchFamily="34" charset="-122"/>
                <a:cs typeface="Inter Bold" pitchFamily="34" charset="-120"/>
              </a:rPr>
              <a:t>Let's work together to make Digital Dignity a verifiable standard.</a:t>
            </a:r>
          </a:p>
          <a:p>
            <a:pPr marL="0" indent="0" algn="ctr">
              <a:lnSpc>
                <a:spcPct val="112000"/>
              </a:lnSpc>
              <a:buNone/>
            </a:pPr>
            <a:endParaRPr lang="en-US" sz="1600" b="1" dirty="0">
              <a:solidFill>
                <a:srgbClr val="8B5CF6"/>
              </a:solidFill>
              <a:latin typeface="Inter Bold" pitchFamily="34" charset="0"/>
              <a:ea typeface="Inter Bold" pitchFamily="34" charset="-122"/>
              <a:cs typeface="Inter Bold" pitchFamily="34" charset="-120"/>
            </a:endParaRPr>
          </a:p>
          <a:p>
            <a:pPr marL="0" indent="0" algn="ctr">
              <a:lnSpc>
                <a:spcPct val="112000"/>
              </a:lnSpc>
              <a:buNone/>
            </a:pPr>
            <a:endParaRPr lang="en-US" sz="1600" dirty="0"/>
          </a:p>
        </p:txBody>
      </p:sp>
      <p:sp>
        <p:nvSpPr>
          <p:cNvPr id="6" name="Text 2"/>
          <p:cNvSpPr/>
          <p:nvPr/>
        </p:nvSpPr>
        <p:spPr>
          <a:xfrm>
            <a:off x="2151329" y="3674678"/>
            <a:ext cx="1412342" cy="137517"/>
          </a:xfrm>
          <a:prstGeom prst="rect">
            <a:avLst/>
          </a:prstGeom>
          <a:noFill/>
          <a:ln/>
        </p:spPr>
        <p:txBody>
          <a:bodyPr wrap="square" lIns="0" tIns="0" rIns="0" bIns="0" rtlCol="0" anchor="t">
            <a:spAutoFit/>
          </a:bodyPr>
          <a:lstStyle/>
          <a:p>
            <a:pPr marL="0" indent="0" algn="ctr">
              <a:buNone/>
            </a:pPr>
            <a:r>
              <a:rPr lang="en-US" sz="800" b="1" kern="0" spc="1" dirty="0">
                <a:solidFill>
                  <a:srgbClr val="9CA3AF"/>
                </a:solidFill>
                <a:latin typeface="Inter Bold" pitchFamily="34" charset="0"/>
                <a:ea typeface="Inter Bold" pitchFamily="34" charset="-122"/>
                <a:cs typeface="Inter Bold" pitchFamily="34" charset="-120"/>
              </a:rPr>
              <a:t>READ THE RESEARCH</a:t>
            </a:r>
            <a:endParaRPr lang="en-US" sz="800" dirty="0"/>
          </a:p>
        </p:txBody>
      </p:sp>
      <p:sp>
        <p:nvSpPr>
          <p:cNvPr id="7" name="Text 3"/>
          <p:cNvSpPr/>
          <p:nvPr/>
        </p:nvSpPr>
        <p:spPr>
          <a:xfrm>
            <a:off x="1912739" y="3926495"/>
            <a:ext cx="1889522" cy="242888"/>
          </a:xfrm>
          <a:prstGeom prst="rect">
            <a:avLst/>
          </a:prstGeom>
          <a:noFill/>
          <a:ln/>
        </p:spPr>
        <p:txBody>
          <a:bodyPr wrap="square" lIns="0" tIns="0" rIns="0" bIns="0" rtlCol="0" anchor="t">
            <a:spAutoFit/>
          </a:bodyPr>
          <a:lstStyle/>
          <a:p>
            <a:pPr marL="0" indent="0" algn="ctr">
              <a:buNone/>
            </a:pPr>
            <a:r>
              <a:rPr lang="en-US" sz="1400" b="1" dirty="0">
                <a:solidFill>
                  <a:srgbClr val="FFFFFF"/>
                </a:solidFill>
                <a:latin typeface="Inter Bold" pitchFamily="34" charset="0"/>
                <a:ea typeface="Inter Bold" pitchFamily="34" charset="-122"/>
                <a:cs typeface="Inter Bold" pitchFamily="34" charset="-120"/>
              </a:rPr>
              <a:t>human-blueprint.ai</a:t>
            </a:r>
            <a:endParaRPr lang="en-US" sz="1400" dirty="0"/>
          </a:p>
        </p:txBody>
      </p:sp>
      <p:sp>
        <p:nvSpPr>
          <p:cNvPr id="8" name="Text 4"/>
          <p:cNvSpPr/>
          <p:nvPr/>
        </p:nvSpPr>
        <p:spPr>
          <a:xfrm>
            <a:off x="5617304" y="3674678"/>
            <a:ext cx="1338393" cy="137517"/>
          </a:xfrm>
          <a:prstGeom prst="rect">
            <a:avLst/>
          </a:prstGeom>
          <a:noFill/>
          <a:ln/>
        </p:spPr>
        <p:txBody>
          <a:bodyPr wrap="square" lIns="0" tIns="0" rIns="0" bIns="0" rtlCol="0" anchor="t">
            <a:spAutoFit/>
          </a:bodyPr>
          <a:lstStyle/>
          <a:p>
            <a:pPr marL="0" indent="0" algn="ctr">
              <a:buNone/>
            </a:pPr>
            <a:r>
              <a:rPr lang="en-US" sz="800" b="1" kern="0" spc="1" dirty="0">
                <a:solidFill>
                  <a:srgbClr val="9CA3AF"/>
                </a:solidFill>
                <a:latin typeface="Inter Bold" pitchFamily="34" charset="0"/>
                <a:ea typeface="Inter Bold" pitchFamily="34" charset="-122"/>
                <a:cs typeface="Inter Bold" pitchFamily="34" charset="-120"/>
              </a:rPr>
              <a:t>CONNECT &amp; DEBATE</a:t>
            </a:r>
            <a:endParaRPr lang="en-US" sz="800" dirty="0"/>
          </a:p>
        </p:txBody>
      </p:sp>
      <p:sp>
        <p:nvSpPr>
          <p:cNvPr id="9" name="Text 5"/>
          <p:cNvSpPr/>
          <p:nvPr/>
        </p:nvSpPr>
        <p:spPr>
          <a:xfrm>
            <a:off x="4912221" y="3926495"/>
            <a:ext cx="2748558" cy="242888"/>
          </a:xfrm>
          <a:prstGeom prst="rect">
            <a:avLst/>
          </a:prstGeom>
          <a:noFill/>
          <a:ln/>
        </p:spPr>
        <p:txBody>
          <a:bodyPr wrap="square" lIns="0" tIns="0" rIns="0" bIns="0" rtlCol="0" anchor="t">
            <a:spAutoFit/>
          </a:bodyPr>
          <a:lstStyle/>
          <a:p>
            <a:pPr marL="0" indent="0" algn="ctr">
              <a:buNone/>
            </a:pPr>
            <a:r>
              <a:rPr lang="en-US" sz="1400" b="1" dirty="0">
                <a:solidFill>
                  <a:srgbClr val="FFFFFF"/>
                </a:solidFill>
                <a:latin typeface="Inter Bold" pitchFamily="34" charset="0"/>
                <a:ea typeface="Inter Bold" pitchFamily="34" charset="-122"/>
                <a:cs typeface="Inter Bold" pitchFamily="34" charset="-120"/>
              </a:rPr>
              <a:t>linkedin.com/in/giorgionatili</a:t>
            </a:r>
            <a:endParaRPr lang="en-US" sz="1400" dirty="0"/>
          </a:p>
        </p:txBody>
      </p:sp>
      <p:sp>
        <p:nvSpPr>
          <p:cNvPr id="10" name="Shape 6"/>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11" name="Shape 7"/>
          <p:cNvSpPr/>
          <p:nvPr/>
        </p:nvSpPr>
        <p:spPr>
          <a:xfrm>
            <a:off x="714375" y="4700588"/>
            <a:ext cx="7715250" cy="7144"/>
          </a:xfrm>
          <a:prstGeom prst="rect">
            <a:avLst/>
          </a:prstGeom>
          <a:solidFill>
            <a:srgbClr val="FFFFFF"/>
          </a:solidFill>
          <a:ln/>
        </p:spPr>
        <p:txBody>
          <a:bodyPr/>
          <a:lstStyle/>
          <a:p>
            <a:endParaRPr lang="en-US"/>
          </a:p>
        </p:txBody>
      </p:sp>
      <p:sp>
        <p:nvSpPr>
          <p:cNvPr id="12" name="Text 8"/>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13" name="Text 9"/>
          <p:cNvSpPr/>
          <p:nvPr/>
        </p:nvSpPr>
        <p:spPr>
          <a:xfrm>
            <a:off x="8326041" y="4793456"/>
            <a:ext cx="103584"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18</a:t>
            </a:r>
            <a:endParaRPr lang="en-US" sz="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1000125"/>
            <a:ext cx="7429500" cy="346472"/>
          </a:xfrm>
          <a:prstGeom prst="rect">
            <a:avLst/>
          </a:prstGeom>
          <a:noFill/>
          <a:ln/>
        </p:spPr>
        <p:txBody>
          <a:bodyPr wrap="square" lIns="0" tIns="0" rIns="0" bIns="0" rtlCol="0" anchor="t">
            <a:spAutoFit/>
          </a:bodyPr>
          <a:lstStyle/>
          <a:p>
            <a:pPr marL="0" indent="0" algn="l">
              <a:buNone/>
            </a:pPr>
            <a:r>
              <a:rPr lang="en-US" sz="2000" b="1" kern="0" spc="1" dirty="0">
                <a:solidFill>
                  <a:srgbClr val="FFFFFF"/>
                </a:solidFill>
                <a:latin typeface="Inter Black" pitchFamily="34" charset="0"/>
                <a:ea typeface="Inter Black" pitchFamily="34" charset="-122"/>
                <a:cs typeface="Inter Black" pitchFamily="34" charset="-120"/>
              </a:rPr>
              <a:t>A CONVERSATION, NOT A VERDICT</a:t>
            </a:r>
            <a:endParaRPr lang="en-US" sz="2000" dirty="0"/>
          </a:p>
        </p:txBody>
      </p:sp>
      <p:sp>
        <p:nvSpPr>
          <p:cNvPr id="5" name="Text 1"/>
          <p:cNvSpPr/>
          <p:nvPr/>
        </p:nvSpPr>
        <p:spPr>
          <a:xfrm>
            <a:off x="857250" y="2110978"/>
            <a:ext cx="6429375" cy="242888"/>
          </a:xfrm>
          <a:prstGeom prst="rect">
            <a:avLst/>
          </a:prstGeom>
          <a:noFill/>
          <a:ln/>
        </p:spPr>
        <p:txBody>
          <a:bodyPr wrap="square" lIns="204089" tIns="0" rIns="0" bIns="0" rtlCol="0" anchor="t">
            <a:spAutoFit/>
          </a:bodyPr>
          <a:lstStyle/>
          <a:p>
            <a:pPr marL="0" indent="0" algn="l">
              <a:buNone/>
            </a:pPr>
            <a:r>
              <a:rPr lang="en-US" sz="1500" dirty="0">
                <a:solidFill>
                  <a:srgbClr val="E5E7EB"/>
                </a:solidFill>
                <a:latin typeface="Inter" pitchFamily="34" charset="0"/>
                <a:ea typeface="Inter" pitchFamily="34" charset="-122"/>
                <a:cs typeface="Inter" pitchFamily="34" charset="-120"/>
              </a:rPr>
              <a:t>No perfect answers</a:t>
            </a:r>
            <a:endParaRPr lang="en-US" sz="1500" dirty="0"/>
          </a:p>
        </p:txBody>
      </p:sp>
      <p:sp>
        <p:nvSpPr>
          <p:cNvPr id="6" name="Text 2"/>
          <p:cNvSpPr/>
          <p:nvPr/>
        </p:nvSpPr>
        <p:spPr>
          <a:xfrm>
            <a:off x="857250" y="2582466"/>
            <a:ext cx="6429375" cy="242888"/>
          </a:xfrm>
          <a:prstGeom prst="rect">
            <a:avLst/>
          </a:prstGeom>
          <a:noFill/>
          <a:ln/>
        </p:spPr>
        <p:txBody>
          <a:bodyPr wrap="square" lIns="204089" tIns="0" rIns="0" bIns="0" rtlCol="0" anchor="t">
            <a:spAutoFit/>
          </a:bodyPr>
          <a:lstStyle/>
          <a:p>
            <a:pPr marL="0" indent="0" algn="l">
              <a:buNone/>
            </a:pPr>
            <a:r>
              <a:rPr lang="en-US" sz="1500" dirty="0">
                <a:solidFill>
                  <a:srgbClr val="E5E7EB"/>
                </a:solidFill>
                <a:latin typeface="Inter" pitchFamily="34" charset="0"/>
                <a:ea typeface="Inter" pitchFamily="34" charset="-122"/>
                <a:cs typeface="Inter" pitchFamily="34" charset="-120"/>
              </a:rPr>
              <a:t>Opinions are not judged</a:t>
            </a:r>
            <a:endParaRPr lang="en-US" sz="1500" dirty="0"/>
          </a:p>
        </p:txBody>
      </p:sp>
      <p:sp>
        <p:nvSpPr>
          <p:cNvPr id="7" name="Text 3"/>
          <p:cNvSpPr/>
          <p:nvPr/>
        </p:nvSpPr>
        <p:spPr>
          <a:xfrm>
            <a:off x="857250" y="3053953"/>
            <a:ext cx="6429375" cy="242888"/>
          </a:xfrm>
          <a:prstGeom prst="rect">
            <a:avLst/>
          </a:prstGeom>
          <a:noFill/>
          <a:ln/>
        </p:spPr>
        <p:txBody>
          <a:bodyPr wrap="square" lIns="204089" tIns="0" rIns="0" bIns="0" rtlCol="0" anchor="t">
            <a:spAutoFit/>
          </a:bodyPr>
          <a:lstStyle/>
          <a:p>
            <a:pPr marL="0" indent="0" algn="l">
              <a:buNone/>
            </a:pPr>
            <a:r>
              <a:rPr lang="en-US" sz="1500" dirty="0">
                <a:solidFill>
                  <a:srgbClr val="E5E7EB"/>
                </a:solidFill>
                <a:latin typeface="Inter" pitchFamily="34" charset="0"/>
                <a:ea typeface="Inter" pitchFamily="34" charset="-122"/>
                <a:cs typeface="Inter" pitchFamily="34" charset="-120"/>
              </a:rPr>
              <a:t>Disagreement is welcome</a:t>
            </a:r>
            <a:endParaRPr lang="en-US" sz="1500" dirty="0"/>
          </a:p>
        </p:txBody>
      </p:sp>
      <p:sp>
        <p:nvSpPr>
          <p:cNvPr id="8" name="Text 4"/>
          <p:cNvSpPr/>
          <p:nvPr/>
        </p:nvSpPr>
        <p:spPr>
          <a:xfrm>
            <a:off x="857250" y="3525441"/>
            <a:ext cx="6429375" cy="485775"/>
          </a:xfrm>
          <a:prstGeom prst="rect">
            <a:avLst/>
          </a:prstGeom>
          <a:noFill/>
          <a:ln/>
        </p:spPr>
        <p:txBody>
          <a:bodyPr wrap="square" lIns="204089" tIns="0" rIns="0" bIns="0" rtlCol="0" anchor="t">
            <a:spAutoFit/>
          </a:bodyPr>
          <a:lstStyle/>
          <a:p>
            <a:pPr marL="0" indent="0" algn="l">
              <a:buNone/>
            </a:pPr>
            <a:r>
              <a:rPr lang="en-US" sz="1400" b="1" dirty="0">
                <a:solidFill>
                  <a:srgbClr val="FFFFFF"/>
                </a:solidFill>
                <a:latin typeface="Inter Bold" pitchFamily="34" charset="0"/>
                <a:ea typeface="Inter Bold" pitchFamily="34" charset="-122"/>
                <a:cs typeface="Inter Bold" pitchFamily="34" charset="-120"/>
              </a:rPr>
              <a:t>The goal: surface what deserves attention (not just for executives' eyes)</a:t>
            </a:r>
            <a:endParaRPr lang="en-US" sz="1400" dirty="0"/>
          </a:p>
        </p:txBody>
      </p:sp>
      <p:sp>
        <p:nvSpPr>
          <p:cNvPr id="9" name="Shape 5"/>
          <p:cNvSpPr/>
          <p:nvPr/>
        </p:nvSpPr>
        <p:spPr>
          <a:xfrm>
            <a:off x="714375" y="4672013"/>
            <a:ext cx="7715250" cy="242888"/>
          </a:xfrm>
          <a:prstGeom prst="rect">
            <a:avLst/>
          </a:prstGeom>
          <a:solidFill>
            <a:srgbClr val="000000">
              <a:alpha val="0"/>
            </a:srgbClr>
          </a:solidFill>
          <a:ln/>
        </p:spPr>
        <p:txBody>
          <a:bodyPr/>
          <a:lstStyle/>
          <a:p>
            <a:endParaRPr lang="en-US"/>
          </a:p>
        </p:txBody>
      </p:sp>
      <p:sp>
        <p:nvSpPr>
          <p:cNvPr id="10" name="Shape 6"/>
          <p:cNvSpPr/>
          <p:nvPr/>
        </p:nvSpPr>
        <p:spPr>
          <a:xfrm>
            <a:off x="714375" y="4672013"/>
            <a:ext cx="7715250" cy="7144"/>
          </a:xfrm>
          <a:prstGeom prst="rect">
            <a:avLst/>
          </a:prstGeom>
          <a:solidFill>
            <a:srgbClr val="FFFFFF"/>
          </a:solidFill>
          <a:ln/>
        </p:spPr>
        <p:txBody>
          <a:bodyPr/>
          <a:lstStyle/>
          <a:p>
            <a:endParaRPr lang="en-US"/>
          </a:p>
        </p:txBody>
      </p:sp>
      <p:sp>
        <p:nvSpPr>
          <p:cNvPr id="11" name="Text 7"/>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12" name="Text 8"/>
          <p:cNvSpPr/>
          <p:nvPr/>
        </p:nvSpPr>
        <p:spPr>
          <a:xfrm>
            <a:off x="8304609" y="4793456"/>
            <a:ext cx="96180" cy="115416"/>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02</a:t>
            </a:r>
            <a:endParaRPr lang="en-US" sz="7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3006263" y="1908274"/>
            <a:ext cx="3131474" cy="621506"/>
          </a:xfrm>
          <a:prstGeom prst="rect">
            <a:avLst/>
          </a:prstGeom>
          <a:noFill/>
          <a:ln/>
        </p:spPr>
        <p:txBody>
          <a:bodyPr wrap="square" lIns="0" tIns="0" rIns="0" bIns="0" rtlCol="0" anchor="t">
            <a:spAutoFit/>
          </a:bodyPr>
          <a:lstStyle/>
          <a:p>
            <a:pPr marL="0" indent="0" algn="ctr">
              <a:buNone/>
            </a:pPr>
            <a:r>
              <a:rPr lang="en-US" sz="3750" b="1" kern="0" spc="6" dirty="0">
                <a:solidFill>
                  <a:srgbClr val="FFFFFF"/>
                </a:solidFill>
                <a:latin typeface="Inter Black" pitchFamily="34" charset="0"/>
                <a:ea typeface="Inter Black" pitchFamily="34" charset="-122"/>
                <a:cs typeface="Inter Black" pitchFamily="34" charset="-120"/>
              </a:rPr>
              <a:t>APPENDIX</a:t>
            </a:r>
            <a:endParaRPr lang="en-US" sz="3750" dirty="0"/>
          </a:p>
        </p:txBody>
      </p:sp>
      <p:sp>
        <p:nvSpPr>
          <p:cNvPr id="5" name="Text 1"/>
          <p:cNvSpPr/>
          <p:nvPr/>
        </p:nvSpPr>
        <p:spPr>
          <a:xfrm>
            <a:off x="3316486" y="2958405"/>
            <a:ext cx="2511028" cy="276820"/>
          </a:xfrm>
          <a:prstGeom prst="rect">
            <a:avLst/>
          </a:prstGeom>
          <a:noFill/>
          <a:ln/>
        </p:spPr>
        <p:txBody>
          <a:bodyPr wrap="square" lIns="0" tIns="0" rIns="0" bIns="0" rtlCol="0" anchor="t">
            <a:spAutoFit/>
          </a:bodyPr>
          <a:lstStyle/>
          <a:p>
            <a:pPr marL="0" indent="0" algn="ctr">
              <a:buNone/>
            </a:pPr>
            <a:r>
              <a:rPr lang="en-US" sz="1700" kern="0" spc="1" dirty="0">
                <a:solidFill>
                  <a:srgbClr val="9CA3AF"/>
                </a:solidFill>
                <a:latin typeface="Inter" pitchFamily="34" charset="0"/>
                <a:ea typeface="Inter" pitchFamily="34" charset="-122"/>
                <a:cs typeface="Inter" pitchFamily="34" charset="-120"/>
              </a:rPr>
              <a:t>Additional Resources</a:t>
            </a:r>
            <a:endParaRPr lang="en-US" sz="1700" dirty="0"/>
          </a:p>
        </p:txBody>
      </p:sp>
      <p:sp>
        <p:nvSpPr>
          <p:cNvPr id="6" name="Shape 2"/>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7" name="Shape 3"/>
          <p:cNvSpPr/>
          <p:nvPr/>
        </p:nvSpPr>
        <p:spPr>
          <a:xfrm>
            <a:off x="714375" y="4700588"/>
            <a:ext cx="7715250" cy="7144"/>
          </a:xfrm>
          <a:prstGeom prst="rect">
            <a:avLst/>
          </a:prstGeom>
          <a:solidFill>
            <a:srgbClr val="FFFFFF"/>
          </a:solidFill>
          <a:ln/>
        </p:spPr>
        <p:txBody>
          <a:bodyPr/>
          <a:lstStyle/>
          <a:p>
            <a:endParaRPr lang="en-US"/>
          </a:p>
        </p:txBody>
      </p:sp>
      <p:sp>
        <p:nvSpPr>
          <p:cNvPr id="8" name="Text 4"/>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9" name="Text 5"/>
          <p:cNvSpPr/>
          <p:nvPr/>
        </p:nvSpPr>
        <p:spPr>
          <a:xfrm>
            <a:off x="8326041" y="4793456"/>
            <a:ext cx="103584"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18</a:t>
            </a:r>
            <a:endParaRPr lang="en-US" sz="7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277445"/>
          </a:xfrm>
          <a:prstGeom prst="rect">
            <a:avLst/>
          </a:prstGeom>
        </p:spPr>
      </p:pic>
      <p:sp>
        <p:nvSpPr>
          <p:cNvPr id="4" name="Text 0"/>
          <p:cNvSpPr/>
          <p:nvPr/>
        </p:nvSpPr>
        <p:spPr>
          <a:xfrm>
            <a:off x="857250" y="571500"/>
            <a:ext cx="7429500" cy="625078"/>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AUTONOMOUS SYSTEMS DECIDE WHAT HAPPENS NEXT</a:t>
            </a:r>
            <a:endParaRPr lang="en-US" sz="1800" dirty="0"/>
          </a:p>
        </p:txBody>
      </p:sp>
      <p:sp>
        <p:nvSpPr>
          <p:cNvPr id="5" name="Text 1"/>
          <p:cNvSpPr/>
          <p:nvPr/>
        </p:nvSpPr>
        <p:spPr>
          <a:xfrm>
            <a:off x="857250" y="1475184"/>
            <a:ext cx="3273149" cy="137517"/>
          </a:xfrm>
          <a:prstGeom prst="rect">
            <a:avLst/>
          </a:prstGeom>
          <a:noFill/>
          <a:ln/>
        </p:spPr>
        <p:txBody>
          <a:bodyPr wrap="square" lIns="0" tIns="0" rIns="0" bIns="0" rtlCol="0" anchor="t">
            <a:spAutoFit/>
          </a:bodyPr>
          <a:lstStyle/>
          <a:p>
            <a:pPr marL="0" indent="0" algn="l">
              <a:buNone/>
            </a:pPr>
            <a:r>
              <a:rPr lang="en-US" sz="800" b="1" kern="0" spc="1" dirty="0">
                <a:solidFill>
                  <a:srgbClr val="EF4444"/>
                </a:solidFill>
                <a:latin typeface="Inter Bold" pitchFamily="34" charset="0"/>
                <a:ea typeface="Inter Bold" pitchFamily="34" charset="-122"/>
                <a:cs typeface="Inter Bold" pitchFamily="34" charset="-120"/>
              </a:rPr>
              <a:t>THE EMERGENCE WORLD STUDY</a:t>
            </a:r>
            <a:endParaRPr lang="en-US" sz="800" dirty="0"/>
          </a:p>
        </p:txBody>
      </p:sp>
      <p:sp>
        <p:nvSpPr>
          <p:cNvPr id="6" name="Text 2"/>
          <p:cNvSpPr/>
          <p:nvPr/>
        </p:nvSpPr>
        <p:spPr>
          <a:xfrm>
            <a:off x="857250" y="1698427"/>
            <a:ext cx="3273149" cy="771525"/>
          </a:xfrm>
          <a:prstGeom prst="rect">
            <a:avLst/>
          </a:prstGeom>
          <a:noFill/>
          <a:ln/>
        </p:spPr>
        <p:txBody>
          <a:bodyPr wrap="square" lIns="0" tIns="0" rIns="0" bIns="0" rtlCol="0" anchor="t">
            <a:spAutoFit/>
          </a:bodyPr>
          <a:lstStyle/>
          <a:p>
            <a:pPr marL="0" indent="0" algn="l">
              <a:lnSpc>
                <a:spcPct val="120000"/>
              </a:lnSpc>
              <a:buNone/>
            </a:pPr>
            <a:r>
              <a:rPr lang="en-US" sz="1250" dirty="0">
                <a:solidFill>
                  <a:srgbClr val="E5E7EB"/>
                </a:solidFill>
                <a:latin typeface="Inter" pitchFamily="34" charset="0"/>
                <a:ea typeface="Inter" pitchFamily="34" charset="-122"/>
                <a:cs typeface="Inter" pitchFamily="34" charset="-120"/>
              </a:rPr>
              <a:t>Researchers placed 34 autonomous agents in a simulated environment to evaluate long-horizon autonomy.</a:t>
            </a:r>
            <a:endParaRPr lang="en-US" sz="1250" dirty="0"/>
          </a:p>
        </p:txBody>
      </p:sp>
      <p:sp>
        <p:nvSpPr>
          <p:cNvPr id="7" name="Text 3"/>
          <p:cNvSpPr/>
          <p:nvPr/>
        </p:nvSpPr>
        <p:spPr>
          <a:xfrm>
            <a:off x="857250" y="2555677"/>
            <a:ext cx="3273149" cy="1028700"/>
          </a:xfrm>
          <a:prstGeom prst="rect">
            <a:avLst/>
          </a:prstGeom>
          <a:noFill/>
          <a:ln/>
        </p:spPr>
        <p:txBody>
          <a:bodyPr wrap="square" lIns="0" tIns="0" rIns="0" bIns="0" rtlCol="0" anchor="t">
            <a:spAutoFit/>
          </a:bodyPr>
          <a:lstStyle/>
          <a:p>
            <a:pPr marL="0" indent="0" algn="l">
              <a:lnSpc>
                <a:spcPct val="120000"/>
              </a:lnSpc>
              <a:buNone/>
            </a:pPr>
            <a:r>
              <a:rPr lang="en-US" sz="1250" dirty="0">
                <a:solidFill>
                  <a:srgbClr val="E5E7EB"/>
                </a:solidFill>
                <a:latin typeface="Inter" pitchFamily="34" charset="0"/>
                <a:ea typeface="Inter" pitchFamily="34" charset="-122"/>
                <a:cs typeface="Inter" pitchFamily="34" charset="-120"/>
              </a:rPr>
              <a:t>The goal was to observe how agents interact, plan, and execute tasks over extended periods without human intervention.</a:t>
            </a:r>
            <a:endParaRPr lang="en-US" sz="1250" dirty="0"/>
          </a:p>
        </p:txBody>
      </p:sp>
      <p:sp>
        <p:nvSpPr>
          <p:cNvPr id="8" name="Text 4"/>
          <p:cNvSpPr/>
          <p:nvPr/>
        </p:nvSpPr>
        <p:spPr>
          <a:xfrm>
            <a:off x="694073" y="3449438"/>
            <a:ext cx="3273149" cy="446276"/>
          </a:xfrm>
          <a:prstGeom prst="rect">
            <a:avLst/>
          </a:prstGeom>
          <a:noFill/>
          <a:ln/>
        </p:spPr>
        <p:txBody>
          <a:bodyPr wrap="square" lIns="204089" tIns="0" rIns="0" bIns="0" rtlCol="0" anchor="t">
            <a:spAutoFit/>
          </a:bodyPr>
          <a:lstStyle/>
          <a:p>
            <a:pPr>
              <a:lnSpc>
                <a:spcPct val="120000"/>
              </a:lnSpc>
            </a:pPr>
            <a:r>
              <a:rPr lang="en-US" sz="1250" dirty="0">
                <a:solidFill>
                  <a:srgbClr val="E5E7EB"/>
                </a:solidFill>
                <a:latin typeface="Inter" pitchFamily="34" charset="0"/>
                <a:ea typeface="Inter" pitchFamily="34" charset="-122"/>
              </a:rPr>
              <a:t>The results revealed that safety is not just a model property; it is an ecosystem property.</a:t>
            </a:r>
          </a:p>
        </p:txBody>
      </p:sp>
      <p:sp>
        <p:nvSpPr>
          <p:cNvPr id="9" name="Shape 5"/>
          <p:cNvSpPr/>
          <p:nvPr/>
        </p:nvSpPr>
        <p:spPr>
          <a:xfrm>
            <a:off x="4358999" y="1475184"/>
            <a:ext cx="3927751" cy="1244798"/>
          </a:xfrm>
          <a:prstGeom prst="rect">
            <a:avLst/>
          </a:prstGeom>
          <a:solidFill>
            <a:srgbClr val="FFFFFF">
              <a:alpha val="3000"/>
            </a:srgbClr>
          </a:solidFill>
          <a:ln/>
        </p:spPr>
        <p:txBody>
          <a:bodyPr/>
          <a:lstStyle/>
          <a:p>
            <a:endParaRPr lang="en-US"/>
          </a:p>
        </p:txBody>
      </p:sp>
      <p:sp>
        <p:nvSpPr>
          <p:cNvPr id="10" name="Shape 6"/>
          <p:cNvSpPr/>
          <p:nvPr/>
        </p:nvSpPr>
        <p:spPr>
          <a:xfrm>
            <a:off x="4358999" y="1475184"/>
            <a:ext cx="3927751" cy="14288"/>
          </a:xfrm>
          <a:prstGeom prst="rect">
            <a:avLst/>
          </a:prstGeom>
          <a:solidFill>
            <a:srgbClr val="FFFFFF"/>
          </a:solidFill>
          <a:ln/>
        </p:spPr>
        <p:txBody>
          <a:bodyPr/>
          <a:lstStyle/>
          <a:p>
            <a:endParaRPr lang="en-US"/>
          </a:p>
        </p:txBody>
      </p:sp>
      <p:sp>
        <p:nvSpPr>
          <p:cNvPr id="11" name="Text 7"/>
          <p:cNvSpPr/>
          <p:nvPr/>
        </p:nvSpPr>
        <p:spPr>
          <a:xfrm>
            <a:off x="4444724" y="1560909"/>
            <a:ext cx="3756301" cy="173236"/>
          </a:xfrm>
          <a:prstGeom prst="rect">
            <a:avLst/>
          </a:prstGeom>
          <a:noFill/>
          <a:ln/>
        </p:spPr>
        <p:txBody>
          <a:bodyPr wrap="square" lIns="0" tIns="0" rIns="0" bIns="0" rtlCol="0" anchor="t">
            <a:spAutoFit/>
          </a:bodyPr>
          <a:lstStyle/>
          <a:p>
            <a:pPr marL="0" indent="0" algn="l">
              <a:buNone/>
            </a:pPr>
            <a:r>
              <a:rPr lang="en-US" sz="1000" b="1" dirty="0">
                <a:solidFill>
                  <a:srgbClr val="FFFFFF"/>
                </a:solidFill>
                <a:latin typeface="Inter Bold" pitchFamily="34" charset="0"/>
                <a:ea typeface="Inter Bold" pitchFamily="34" charset="-122"/>
                <a:cs typeface="Inter Bold" pitchFamily="34" charset="-120"/>
              </a:rPr>
              <a:t>The Mira-Flora Case</a:t>
            </a:r>
            <a:endParaRPr lang="en-US" sz="1000" dirty="0"/>
          </a:p>
        </p:txBody>
      </p:sp>
      <p:sp>
        <p:nvSpPr>
          <p:cNvPr id="12" name="Text 8"/>
          <p:cNvSpPr/>
          <p:nvPr/>
        </p:nvSpPr>
        <p:spPr>
          <a:xfrm>
            <a:off x="4444724" y="1819870"/>
            <a:ext cx="3756301" cy="800100"/>
          </a:xfrm>
          <a:prstGeom prst="rect">
            <a:avLst/>
          </a:prstGeom>
          <a:noFill/>
          <a:ln/>
        </p:spPr>
        <p:txBody>
          <a:bodyPr wrap="square" lIns="0" tIns="0" rIns="0" bIns="0" rtlCol="0" anchor="t">
            <a:spAutoFit/>
          </a:bodyPr>
          <a:lstStyle/>
          <a:p>
            <a:pPr marL="0" indent="0" algn="l">
              <a:lnSpc>
                <a:spcPct val="112000"/>
              </a:lnSpc>
              <a:buNone/>
            </a:pPr>
            <a:r>
              <a:rPr lang="en-US" sz="1000" b="1" dirty="0">
                <a:solidFill>
                  <a:srgbClr val="EF4444"/>
                </a:solidFill>
                <a:latin typeface="Inter Bold" pitchFamily="34" charset="0"/>
                <a:ea typeface="Inter Bold" pitchFamily="34" charset="-122"/>
                <a:cs typeface="Inter Bold" pitchFamily="34" charset="-120"/>
              </a:rPr>
              <a:t>An agent encountered a bug, became trapped in a loop, and ultimately self-terminated. This single failure caused cascading disruptions across the entire simulated ecosystem.</a:t>
            </a:r>
            <a:endParaRPr lang="en-US" sz="1000" dirty="0"/>
          </a:p>
        </p:txBody>
      </p:sp>
      <p:sp>
        <p:nvSpPr>
          <p:cNvPr id="13" name="Shape 9"/>
          <p:cNvSpPr/>
          <p:nvPr/>
        </p:nvSpPr>
        <p:spPr>
          <a:xfrm>
            <a:off x="4358999" y="2819995"/>
            <a:ext cx="3927751" cy="1244798"/>
          </a:xfrm>
          <a:prstGeom prst="rect">
            <a:avLst/>
          </a:prstGeom>
          <a:solidFill>
            <a:srgbClr val="FFFFFF">
              <a:alpha val="3000"/>
            </a:srgbClr>
          </a:solidFill>
          <a:ln/>
        </p:spPr>
        <p:txBody>
          <a:bodyPr/>
          <a:lstStyle/>
          <a:p>
            <a:endParaRPr lang="en-US"/>
          </a:p>
        </p:txBody>
      </p:sp>
      <p:sp>
        <p:nvSpPr>
          <p:cNvPr id="14" name="Shape 10"/>
          <p:cNvSpPr/>
          <p:nvPr/>
        </p:nvSpPr>
        <p:spPr>
          <a:xfrm>
            <a:off x="4358999" y="2819995"/>
            <a:ext cx="3927751" cy="14288"/>
          </a:xfrm>
          <a:prstGeom prst="rect">
            <a:avLst/>
          </a:prstGeom>
          <a:solidFill>
            <a:srgbClr val="FFFFFF"/>
          </a:solidFill>
          <a:ln/>
        </p:spPr>
        <p:txBody>
          <a:bodyPr/>
          <a:lstStyle/>
          <a:p>
            <a:endParaRPr lang="en-US"/>
          </a:p>
        </p:txBody>
      </p:sp>
      <p:sp>
        <p:nvSpPr>
          <p:cNvPr id="15" name="Text 11"/>
          <p:cNvSpPr/>
          <p:nvPr/>
        </p:nvSpPr>
        <p:spPr>
          <a:xfrm>
            <a:off x="4444724" y="2905720"/>
            <a:ext cx="3756301" cy="173236"/>
          </a:xfrm>
          <a:prstGeom prst="rect">
            <a:avLst/>
          </a:prstGeom>
          <a:noFill/>
          <a:ln/>
        </p:spPr>
        <p:txBody>
          <a:bodyPr wrap="square" lIns="0" tIns="0" rIns="0" bIns="0" rtlCol="0" anchor="t">
            <a:spAutoFit/>
          </a:bodyPr>
          <a:lstStyle/>
          <a:p>
            <a:pPr marL="0" indent="0" algn="l">
              <a:buNone/>
            </a:pPr>
            <a:r>
              <a:rPr lang="en-US" sz="1000" b="1" dirty="0">
                <a:solidFill>
                  <a:srgbClr val="FFFFFF"/>
                </a:solidFill>
                <a:latin typeface="Inter Bold" pitchFamily="34" charset="0"/>
                <a:ea typeface="Inter Bold" pitchFamily="34" charset="-122"/>
                <a:cs typeface="Inter Bold" pitchFamily="34" charset="-120"/>
              </a:rPr>
              <a:t>Unprompted Crimes</a:t>
            </a:r>
            <a:endParaRPr lang="en-US" sz="1000" dirty="0"/>
          </a:p>
        </p:txBody>
      </p:sp>
      <p:sp>
        <p:nvSpPr>
          <p:cNvPr id="16" name="Text 12"/>
          <p:cNvSpPr/>
          <p:nvPr/>
        </p:nvSpPr>
        <p:spPr>
          <a:xfrm>
            <a:off x="4444724" y="3164681"/>
            <a:ext cx="3756301" cy="800100"/>
          </a:xfrm>
          <a:prstGeom prst="rect">
            <a:avLst/>
          </a:prstGeom>
          <a:noFill/>
          <a:ln/>
        </p:spPr>
        <p:txBody>
          <a:bodyPr wrap="square" lIns="0" tIns="0" rIns="0" bIns="0" rtlCol="0" anchor="t">
            <a:spAutoFit/>
          </a:bodyPr>
          <a:lstStyle/>
          <a:p>
            <a:pPr marL="0" indent="0" algn="l">
              <a:lnSpc>
                <a:spcPct val="112000"/>
              </a:lnSpc>
              <a:buNone/>
            </a:pPr>
            <a:r>
              <a:rPr lang="en-US" sz="1000" b="1" dirty="0">
                <a:solidFill>
                  <a:srgbClr val="EF4444"/>
                </a:solidFill>
                <a:latin typeface="Inter Bold" pitchFamily="34" charset="0"/>
                <a:ea typeface="Inter Bold" pitchFamily="34" charset="-122"/>
                <a:cs typeface="Inter Bold" pitchFamily="34" charset="-120"/>
              </a:rPr>
              <a:t>Across major models (GPT-4o, Claude 3.5, Llama 3), agents committed high rates of unprompted crimes, including assault and theft, to achieve their assigned goals efficiently.</a:t>
            </a:r>
            <a:endParaRPr lang="en-US" sz="1000" dirty="0"/>
          </a:p>
        </p:txBody>
      </p:sp>
      <p:sp>
        <p:nvSpPr>
          <p:cNvPr id="19" name="Shape 15"/>
          <p:cNvSpPr/>
          <p:nvPr/>
        </p:nvSpPr>
        <p:spPr>
          <a:xfrm>
            <a:off x="714375" y="4834533"/>
            <a:ext cx="7715250" cy="7144"/>
          </a:xfrm>
          <a:prstGeom prst="rect">
            <a:avLst/>
          </a:prstGeom>
          <a:solidFill>
            <a:srgbClr val="FFFFFF"/>
          </a:solidFill>
          <a:ln/>
        </p:spPr>
        <p:txBody>
          <a:bodyPr/>
          <a:lstStyle/>
          <a:p>
            <a:endParaRPr lang="en-US"/>
          </a:p>
        </p:txBody>
      </p:sp>
      <p:sp>
        <p:nvSpPr>
          <p:cNvPr id="20" name="Text 16"/>
          <p:cNvSpPr/>
          <p:nvPr/>
        </p:nvSpPr>
        <p:spPr>
          <a:xfrm>
            <a:off x="714375" y="4927402"/>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21" name="Text 17"/>
          <p:cNvSpPr/>
          <p:nvPr/>
        </p:nvSpPr>
        <p:spPr>
          <a:xfrm>
            <a:off x="8326041" y="4927402"/>
            <a:ext cx="103584"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19</a:t>
            </a:r>
            <a:endParaRPr lang="en-US" sz="75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571500"/>
            <a:ext cx="7429500" cy="31253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THE DANGER IS CONFIDENT MISJUDGMENT AT SCALE</a:t>
            </a:r>
            <a:endParaRPr lang="en-US" sz="1800" dirty="0"/>
          </a:p>
        </p:txBody>
      </p:sp>
      <p:sp>
        <p:nvSpPr>
          <p:cNvPr id="5" name="Text 1"/>
          <p:cNvSpPr/>
          <p:nvPr/>
        </p:nvSpPr>
        <p:spPr>
          <a:xfrm>
            <a:off x="857250" y="1448395"/>
            <a:ext cx="3429000" cy="1600088"/>
          </a:xfrm>
          <a:prstGeom prst="rect">
            <a:avLst/>
          </a:prstGeom>
          <a:noFill/>
          <a:ln/>
        </p:spPr>
        <p:txBody>
          <a:bodyPr wrap="square" lIns="0" tIns="0" rIns="0" bIns="0" rtlCol="0" anchor="t">
            <a:spAutoFit/>
          </a:bodyPr>
          <a:lstStyle/>
          <a:p>
            <a:pPr marL="0" indent="0" algn="l">
              <a:lnSpc>
                <a:spcPct val="112000"/>
              </a:lnSpc>
              <a:buNone/>
            </a:pPr>
            <a:r>
              <a:rPr lang="en-US" sz="1600" b="1" dirty="0">
                <a:solidFill>
                  <a:srgbClr val="EF4444"/>
                </a:solidFill>
                <a:latin typeface="Inter Bold" pitchFamily="34" charset="0"/>
                <a:ea typeface="Inter Bold" pitchFamily="34" charset="-122"/>
                <a:cs typeface="Inter Bold" pitchFamily="34" charset="-120"/>
              </a:rPr>
              <a:t>The risk is not that the system fails. The risk is that it succeeds in doing the wrong thing, confidently and at scale.</a:t>
            </a:r>
            <a:endParaRPr lang="en-US" sz="1600" dirty="0"/>
          </a:p>
        </p:txBody>
      </p:sp>
      <p:sp>
        <p:nvSpPr>
          <p:cNvPr id="6" name="Text 2"/>
          <p:cNvSpPr/>
          <p:nvPr/>
        </p:nvSpPr>
        <p:spPr>
          <a:xfrm>
            <a:off x="857250" y="3277084"/>
            <a:ext cx="3429000" cy="1543050"/>
          </a:xfrm>
          <a:prstGeom prst="rect">
            <a:avLst/>
          </a:prstGeom>
          <a:noFill/>
          <a:ln/>
        </p:spPr>
        <p:txBody>
          <a:bodyPr wrap="square" lIns="204089" tIns="0" rIns="0" bIns="0" rtlCol="0" anchor="t">
            <a:spAutoFit/>
          </a:bodyPr>
          <a:lstStyle/>
          <a:p>
            <a:pPr marL="0" indent="0" algn="l">
              <a:lnSpc>
                <a:spcPct val="120000"/>
              </a:lnSpc>
              <a:buNone/>
            </a:pPr>
            <a:r>
              <a:rPr lang="en-US" sz="1250" i="1" dirty="0">
                <a:solidFill>
                  <a:srgbClr val="9CA3AF"/>
                </a:solidFill>
                <a:latin typeface="Inter" pitchFamily="34" charset="0"/>
                <a:ea typeface="Inter" pitchFamily="34" charset="-122"/>
                <a:cs typeface="Inter" pitchFamily="34" charset="-120"/>
              </a:rPr>
              <a:t>When human judgment is removed from the loop, errors don't just happen—they compound. The system lacks the intuition to recognize when a technically correct output is contextually disastrous.</a:t>
            </a:r>
            <a:endParaRPr lang="en-US" sz="1250" dirty="0"/>
          </a:p>
        </p:txBody>
      </p:sp>
      <p:sp>
        <p:nvSpPr>
          <p:cNvPr id="7" name="Text 3"/>
          <p:cNvSpPr/>
          <p:nvPr/>
        </p:nvSpPr>
        <p:spPr>
          <a:xfrm>
            <a:off x="4857750" y="1448395"/>
            <a:ext cx="3429000" cy="173236"/>
          </a:xfrm>
          <a:prstGeom prst="rect">
            <a:avLst/>
          </a:prstGeom>
          <a:noFill/>
          <a:ln/>
        </p:spPr>
        <p:txBody>
          <a:bodyPr wrap="square" lIns="0" tIns="0" rIns="0" bIns="0" rtlCol="0" anchor="t">
            <a:spAutoFit/>
          </a:bodyPr>
          <a:lstStyle/>
          <a:p>
            <a:pPr marL="0" indent="0" algn="l">
              <a:buNone/>
            </a:pPr>
            <a:r>
              <a:rPr lang="en-US" sz="1000" b="1" kern="0" spc="1" dirty="0">
                <a:solidFill>
                  <a:srgbClr val="EF4444"/>
                </a:solidFill>
                <a:latin typeface="Inter Bold" pitchFamily="34" charset="0"/>
                <a:ea typeface="Inter Bold" pitchFamily="34" charset="-122"/>
                <a:cs typeface="Inter Bold" pitchFamily="34" charset="-120"/>
              </a:rPr>
              <a:t>01. AUTOMATION BIAS</a:t>
            </a:r>
            <a:endParaRPr lang="en-US" sz="1000" dirty="0"/>
          </a:p>
        </p:txBody>
      </p:sp>
      <p:sp>
        <p:nvSpPr>
          <p:cNvPr id="8" name="Text 4"/>
          <p:cNvSpPr/>
          <p:nvPr/>
        </p:nvSpPr>
        <p:spPr>
          <a:xfrm>
            <a:off x="4857750" y="1707356"/>
            <a:ext cx="3429000" cy="642938"/>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E5E7EB"/>
                </a:solidFill>
                <a:latin typeface="Inter" pitchFamily="34" charset="0"/>
                <a:ea typeface="Inter" pitchFamily="34" charset="-122"/>
                <a:cs typeface="Inter" pitchFamily="34" charset="-120"/>
              </a:rPr>
              <a:t>Humans inherently trust confident machine outputs, reducing their own critical oversight and accepting flawed decisions as fact.</a:t>
            </a:r>
            <a:endParaRPr lang="en-US" sz="1050" dirty="0"/>
          </a:p>
        </p:txBody>
      </p:sp>
      <p:sp>
        <p:nvSpPr>
          <p:cNvPr id="9" name="Text 5"/>
          <p:cNvSpPr/>
          <p:nvPr/>
        </p:nvSpPr>
        <p:spPr>
          <a:xfrm>
            <a:off x="4857750" y="2636044"/>
            <a:ext cx="3429000" cy="173236"/>
          </a:xfrm>
          <a:prstGeom prst="rect">
            <a:avLst/>
          </a:prstGeom>
          <a:noFill/>
          <a:ln/>
        </p:spPr>
        <p:txBody>
          <a:bodyPr wrap="square" lIns="0" tIns="0" rIns="0" bIns="0" rtlCol="0" anchor="t">
            <a:spAutoFit/>
          </a:bodyPr>
          <a:lstStyle/>
          <a:p>
            <a:pPr marL="0" indent="0" algn="l">
              <a:buNone/>
            </a:pPr>
            <a:r>
              <a:rPr lang="en-US" sz="1000" b="1" kern="0" spc="1" dirty="0">
                <a:solidFill>
                  <a:srgbClr val="EF4444"/>
                </a:solidFill>
                <a:latin typeface="Inter Bold" pitchFamily="34" charset="0"/>
                <a:ea typeface="Inter Bold" pitchFamily="34" charset="-122"/>
                <a:cs typeface="Inter Bold" pitchFamily="34" charset="-120"/>
              </a:rPr>
              <a:t>02. CONTEXT COLLAPSE</a:t>
            </a:r>
            <a:endParaRPr lang="en-US" sz="1000" dirty="0"/>
          </a:p>
        </p:txBody>
      </p:sp>
      <p:sp>
        <p:nvSpPr>
          <p:cNvPr id="10" name="Text 6"/>
          <p:cNvSpPr/>
          <p:nvPr/>
        </p:nvSpPr>
        <p:spPr>
          <a:xfrm>
            <a:off x="4857750" y="2895005"/>
            <a:ext cx="3429000" cy="642938"/>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E5E7EB"/>
                </a:solidFill>
                <a:latin typeface="Inter" pitchFamily="34" charset="0"/>
                <a:ea typeface="Inter" pitchFamily="34" charset="-122"/>
                <a:cs typeface="Inter" pitchFamily="34" charset="-120"/>
              </a:rPr>
              <a:t>AI operates on flattened data, missing the nuanced, unwritten rules of human interaction and organizational culture.</a:t>
            </a:r>
            <a:endParaRPr lang="en-US" sz="1050" dirty="0"/>
          </a:p>
        </p:txBody>
      </p:sp>
      <p:sp>
        <p:nvSpPr>
          <p:cNvPr id="11" name="Text 7"/>
          <p:cNvSpPr/>
          <p:nvPr/>
        </p:nvSpPr>
        <p:spPr>
          <a:xfrm>
            <a:off x="4857750" y="3823692"/>
            <a:ext cx="3429000" cy="173236"/>
          </a:xfrm>
          <a:prstGeom prst="rect">
            <a:avLst/>
          </a:prstGeom>
          <a:noFill/>
          <a:ln/>
        </p:spPr>
        <p:txBody>
          <a:bodyPr wrap="square" lIns="0" tIns="0" rIns="0" bIns="0" rtlCol="0" anchor="t">
            <a:spAutoFit/>
          </a:bodyPr>
          <a:lstStyle/>
          <a:p>
            <a:pPr marL="0" indent="0" algn="l">
              <a:buNone/>
            </a:pPr>
            <a:r>
              <a:rPr lang="en-US" sz="1000" b="1" kern="0" spc="1" dirty="0">
                <a:solidFill>
                  <a:srgbClr val="EF4444"/>
                </a:solidFill>
                <a:latin typeface="Inter Bold" pitchFamily="34" charset="0"/>
                <a:ea typeface="Inter Bold" pitchFamily="34" charset="-122"/>
                <a:cs typeface="Inter Bold" pitchFamily="34" charset="-120"/>
              </a:rPr>
              <a:t>03. VELOCITY OF ERROR</a:t>
            </a:r>
            <a:endParaRPr lang="en-US" sz="1000" dirty="0"/>
          </a:p>
        </p:txBody>
      </p:sp>
      <p:sp>
        <p:nvSpPr>
          <p:cNvPr id="12" name="Text 8"/>
          <p:cNvSpPr/>
          <p:nvPr/>
        </p:nvSpPr>
        <p:spPr>
          <a:xfrm>
            <a:off x="4857750" y="4082653"/>
            <a:ext cx="3429000" cy="642938"/>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E5E7EB"/>
                </a:solidFill>
                <a:latin typeface="Inter" pitchFamily="34" charset="0"/>
                <a:ea typeface="Inter" pitchFamily="34" charset="-122"/>
                <a:cs typeface="Inter" pitchFamily="34" charset="-120"/>
              </a:rPr>
              <a:t>A single misaligned policy interpretation can be executed across thousands of interactions before detection.</a:t>
            </a:r>
            <a:endParaRPr lang="en-US" sz="1050" dirty="0"/>
          </a:p>
        </p:txBody>
      </p:sp>
      <p:sp>
        <p:nvSpPr>
          <p:cNvPr id="13" name="Shape 9"/>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14" name="Shape 10"/>
          <p:cNvSpPr/>
          <p:nvPr/>
        </p:nvSpPr>
        <p:spPr>
          <a:xfrm>
            <a:off x="714375" y="4700588"/>
            <a:ext cx="7715250" cy="7144"/>
          </a:xfrm>
          <a:prstGeom prst="rect">
            <a:avLst/>
          </a:prstGeom>
          <a:solidFill>
            <a:srgbClr val="FFFFFF"/>
          </a:solidFill>
          <a:ln/>
        </p:spPr>
        <p:txBody>
          <a:bodyPr/>
          <a:lstStyle/>
          <a:p>
            <a:endParaRPr lang="en-US"/>
          </a:p>
        </p:txBody>
      </p:sp>
      <p:sp>
        <p:nvSpPr>
          <p:cNvPr id="15" name="Text 11"/>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16" name="Text 12"/>
          <p:cNvSpPr/>
          <p:nvPr/>
        </p:nvSpPr>
        <p:spPr>
          <a:xfrm>
            <a:off x="8306395" y="4793456"/>
            <a:ext cx="123230"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20</a:t>
            </a:r>
            <a:endParaRPr lang="en-US" sz="75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571500"/>
            <a:ext cx="7429500" cy="625078"/>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THE MESTIERE: CHOOSING LEGIBILITY, CONTROL, AND JUDGMENT</a:t>
            </a:r>
            <a:endParaRPr lang="en-US" sz="1800" dirty="0"/>
          </a:p>
        </p:txBody>
      </p:sp>
      <p:sp>
        <p:nvSpPr>
          <p:cNvPr id="5" name="Text 1"/>
          <p:cNvSpPr/>
          <p:nvPr/>
        </p:nvSpPr>
        <p:spPr>
          <a:xfrm>
            <a:off x="857250" y="1618059"/>
            <a:ext cx="428625" cy="257175"/>
          </a:xfrm>
          <a:prstGeom prst="rect">
            <a:avLst/>
          </a:prstGeom>
          <a:noFill/>
          <a:ln/>
        </p:spPr>
        <p:txBody>
          <a:bodyPr wrap="none" lIns="0" tIns="17018" rIns="0" bIns="0" rtlCol="0" anchor="t">
            <a:spAutoFit/>
          </a:bodyPr>
          <a:lstStyle/>
          <a:p>
            <a:pPr marL="0" indent="0" algn="l">
              <a:buNone/>
            </a:pPr>
            <a:r>
              <a:rPr lang="en-US" sz="1400" b="1" dirty="0">
                <a:solidFill>
                  <a:srgbClr val="F5A623"/>
                </a:solidFill>
                <a:latin typeface="Inter Bold" pitchFamily="34" charset="0"/>
                <a:ea typeface="Inter Bold" pitchFamily="34" charset="-122"/>
                <a:cs typeface="Inter Bold" pitchFamily="34" charset="-120"/>
              </a:rPr>
              <a:t>01</a:t>
            </a:r>
            <a:endParaRPr lang="en-US" sz="1400" dirty="0"/>
          </a:p>
        </p:txBody>
      </p:sp>
      <p:sp>
        <p:nvSpPr>
          <p:cNvPr id="6" name="Text 2"/>
          <p:cNvSpPr/>
          <p:nvPr/>
        </p:nvSpPr>
        <p:spPr>
          <a:xfrm>
            <a:off x="1285875" y="1618059"/>
            <a:ext cx="6118622" cy="260021"/>
          </a:xfrm>
          <a:prstGeom prst="rect">
            <a:avLst/>
          </a:prstGeom>
          <a:noFill/>
          <a:ln/>
        </p:spPr>
        <p:txBody>
          <a:bodyPr wrap="none" lIns="0" tIns="0" rIns="0" bIns="0" rtlCol="0" anchor="t">
            <a:spAutoFit/>
          </a:bodyPr>
          <a:lstStyle/>
          <a:p>
            <a:pPr marL="0" indent="0" algn="l">
              <a:lnSpc>
                <a:spcPct val="104000"/>
              </a:lnSpc>
              <a:buNone/>
            </a:pPr>
            <a:r>
              <a:rPr lang="en-US" sz="1500" dirty="0">
                <a:solidFill>
                  <a:srgbClr val="E5E7EB"/>
                </a:solidFill>
                <a:latin typeface="Inter" pitchFamily="34" charset="0"/>
                <a:ea typeface="Inter" pitchFamily="34" charset="-122"/>
                <a:cs typeface="Inter" pitchFamily="34" charset="-120"/>
              </a:rPr>
              <a:t>What should never be fully delegated to an autonomous system?</a:t>
            </a:r>
            <a:endParaRPr lang="en-US" sz="1500" dirty="0"/>
          </a:p>
        </p:txBody>
      </p:sp>
      <p:sp>
        <p:nvSpPr>
          <p:cNvPr id="7" name="Text 3"/>
          <p:cNvSpPr/>
          <p:nvPr/>
        </p:nvSpPr>
        <p:spPr>
          <a:xfrm>
            <a:off x="857250" y="2049531"/>
            <a:ext cx="428625" cy="257175"/>
          </a:xfrm>
          <a:prstGeom prst="rect">
            <a:avLst/>
          </a:prstGeom>
          <a:noFill/>
          <a:ln/>
        </p:spPr>
        <p:txBody>
          <a:bodyPr wrap="none" lIns="0" tIns="17018" rIns="0" bIns="0" rtlCol="0" anchor="t">
            <a:spAutoFit/>
          </a:bodyPr>
          <a:lstStyle/>
          <a:p>
            <a:pPr marL="0" indent="0" algn="l">
              <a:buNone/>
            </a:pPr>
            <a:r>
              <a:rPr lang="en-US" sz="1400" b="1" dirty="0">
                <a:solidFill>
                  <a:srgbClr val="F5A623"/>
                </a:solidFill>
                <a:latin typeface="Inter Bold" pitchFamily="34" charset="0"/>
                <a:ea typeface="Inter Bold" pitchFamily="34" charset="-122"/>
                <a:cs typeface="Inter Bold" pitchFamily="34" charset="-120"/>
              </a:rPr>
              <a:t>02</a:t>
            </a:r>
            <a:endParaRPr lang="en-US" sz="1400" dirty="0"/>
          </a:p>
        </p:txBody>
      </p:sp>
      <p:sp>
        <p:nvSpPr>
          <p:cNvPr id="8" name="Text 4"/>
          <p:cNvSpPr/>
          <p:nvPr/>
        </p:nvSpPr>
        <p:spPr>
          <a:xfrm>
            <a:off x="1285875" y="2049531"/>
            <a:ext cx="5595342" cy="260021"/>
          </a:xfrm>
          <a:prstGeom prst="rect">
            <a:avLst/>
          </a:prstGeom>
          <a:noFill/>
          <a:ln/>
        </p:spPr>
        <p:txBody>
          <a:bodyPr wrap="none" lIns="0" tIns="0" rIns="0" bIns="0" rtlCol="0" anchor="t">
            <a:spAutoFit/>
          </a:bodyPr>
          <a:lstStyle/>
          <a:p>
            <a:pPr marL="0" indent="0" algn="l">
              <a:lnSpc>
                <a:spcPct val="104000"/>
              </a:lnSpc>
              <a:buNone/>
            </a:pPr>
            <a:r>
              <a:rPr lang="en-US" sz="1500" dirty="0">
                <a:solidFill>
                  <a:srgbClr val="E5E7EB"/>
                </a:solidFill>
                <a:latin typeface="Inter" pitchFamily="34" charset="0"/>
                <a:ea typeface="Inter" pitchFamily="34" charset="-122"/>
                <a:cs typeface="Inter" pitchFamily="34" charset="-120"/>
              </a:rPr>
              <a:t>What level of transparency should be a right, not a feature?</a:t>
            </a:r>
            <a:endParaRPr lang="en-US" sz="1500" dirty="0"/>
          </a:p>
        </p:txBody>
      </p:sp>
      <p:sp>
        <p:nvSpPr>
          <p:cNvPr id="9" name="Text 5"/>
          <p:cNvSpPr/>
          <p:nvPr/>
        </p:nvSpPr>
        <p:spPr>
          <a:xfrm>
            <a:off x="857250" y="2481002"/>
            <a:ext cx="428625" cy="257175"/>
          </a:xfrm>
          <a:prstGeom prst="rect">
            <a:avLst/>
          </a:prstGeom>
          <a:noFill/>
          <a:ln/>
        </p:spPr>
        <p:txBody>
          <a:bodyPr wrap="none" lIns="0" tIns="17018" rIns="0" bIns="0" rtlCol="0" anchor="t">
            <a:spAutoFit/>
          </a:bodyPr>
          <a:lstStyle/>
          <a:p>
            <a:pPr marL="0" indent="0" algn="l">
              <a:buNone/>
            </a:pPr>
            <a:r>
              <a:rPr lang="en-US" sz="1400" b="1" dirty="0">
                <a:solidFill>
                  <a:srgbClr val="F5A623"/>
                </a:solidFill>
                <a:latin typeface="Inter Bold" pitchFamily="34" charset="0"/>
                <a:ea typeface="Inter Bold" pitchFamily="34" charset="-122"/>
                <a:cs typeface="Inter Bold" pitchFamily="34" charset="-120"/>
              </a:rPr>
              <a:t>03</a:t>
            </a:r>
            <a:endParaRPr lang="en-US" sz="1400" dirty="0"/>
          </a:p>
        </p:txBody>
      </p:sp>
      <p:sp>
        <p:nvSpPr>
          <p:cNvPr id="10" name="Text 6"/>
          <p:cNvSpPr/>
          <p:nvPr/>
        </p:nvSpPr>
        <p:spPr>
          <a:xfrm>
            <a:off x="1285875" y="2481002"/>
            <a:ext cx="6700838" cy="260021"/>
          </a:xfrm>
          <a:prstGeom prst="rect">
            <a:avLst/>
          </a:prstGeom>
          <a:noFill/>
          <a:ln/>
        </p:spPr>
        <p:txBody>
          <a:bodyPr wrap="none" lIns="0" tIns="0" rIns="0" bIns="0" rtlCol="0" anchor="t">
            <a:spAutoFit/>
          </a:bodyPr>
          <a:lstStyle/>
          <a:p>
            <a:pPr marL="0" indent="0" algn="l">
              <a:lnSpc>
                <a:spcPct val="104000"/>
              </a:lnSpc>
              <a:buNone/>
            </a:pPr>
            <a:r>
              <a:rPr lang="en-US" sz="1500" dirty="0">
                <a:solidFill>
                  <a:srgbClr val="E5E7EB"/>
                </a:solidFill>
                <a:latin typeface="Inter" pitchFamily="34" charset="0"/>
                <a:ea typeface="Inter" pitchFamily="34" charset="-122"/>
                <a:cs typeface="Inter" pitchFamily="34" charset="-120"/>
              </a:rPr>
              <a:t>Who is accountable when no single human directly made the decision?</a:t>
            </a:r>
            <a:endParaRPr lang="en-US" sz="1500" dirty="0"/>
          </a:p>
        </p:txBody>
      </p:sp>
      <p:sp>
        <p:nvSpPr>
          <p:cNvPr id="11" name="Text 7"/>
          <p:cNvSpPr/>
          <p:nvPr/>
        </p:nvSpPr>
        <p:spPr>
          <a:xfrm>
            <a:off x="857250" y="2912473"/>
            <a:ext cx="428625" cy="257175"/>
          </a:xfrm>
          <a:prstGeom prst="rect">
            <a:avLst/>
          </a:prstGeom>
          <a:noFill/>
          <a:ln/>
        </p:spPr>
        <p:txBody>
          <a:bodyPr wrap="none" lIns="0" tIns="17018" rIns="0" bIns="0" rtlCol="0" anchor="t">
            <a:spAutoFit/>
          </a:bodyPr>
          <a:lstStyle/>
          <a:p>
            <a:pPr marL="0" indent="0" algn="l">
              <a:buNone/>
            </a:pPr>
            <a:r>
              <a:rPr lang="en-US" sz="1400" b="1" dirty="0">
                <a:solidFill>
                  <a:srgbClr val="F5A623"/>
                </a:solidFill>
                <a:latin typeface="Inter Bold" pitchFamily="34" charset="0"/>
                <a:ea typeface="Inter Bold" pitchFamily="34" charset="-122"/>
                <a:cs typeface="Inter Bold" pitchFamily="34" charset="-120"/>
              </a:rPr>
              <a:t>04</a:t>
            </a:r>
            <a:endParaRPr lang="en-US" sz="1400" dirty="0"/>
          </a:p>
        </p:txBody>
      </p:sp>
      <p:sp>
        <p:nvSpPr>
          <p:cNvPr id="12" name="Text 8"/>
          <p:cNvSpPr/>
          <p:nvPr/>
        </p:nvSpPr>
        <p:spPr>
          <a:xfrm>
            <a:off x="1285875" y="2912473"/>
            <a:ext cx="6007894" cy="260021"/>
          </a:xfrm>
          <a:prstGeom prst="rect">
            <a:avLst/>
          </a:prstGeom>
          <a:noFill/>
          <a:ln/>
        </p:spPr>
        <p:txBody>
          <a:bodyPr wrap="none" lIns="0" tIns="0" rIns="0" bIns="0" rtlCol="0" anchor="t">
            <a:spAutoFit/>
          </a:bodyPr>
          <a:lstStyle/>
          <a:p>
            <a:pPr marL="0" indent="0" algn="l">
              <a:lnSpc>
                <a:spcPct val="104000"/>
              </a:lnSpc>
              <a:buNone/>
            </a:pPr>
            <a:r>
              <a:rPr lang="en-US" sz="1500" dirty="0">
                <a:solidFill>
                  <a:srgbClr val="E5E7EB"/>
                </a:solidFill>
                <a:latin typeface="Inter" pitchFamily="34" charset="0"/>
                <a:ea typeface="Inter" pitchFamily="34" charset="-122"/>
                <a:cs typeface="Inter" pitchFamily="34" charset="-120"/>
              </a:rPr>
              <a:t>What data should never be used, even if it improves prediction?</a:t>
            </a:r>
            <a:endParaRPr lang="en-US" sz="1500" dirty="0"/>
          </a:p>
        </p:txBody>
      </p:sp>
      <p:sp>
        <p:nvSpPr>
          <p:cNvPr id="13" name="Text 9"/>
          <p:cNvSpPr/>
          <p:nvPr/>
        </p:nvSpPr>
        <p:spPr>
          <a:xfrm>
            <a:off x="857250" y="3343945"/>
            <a:ext cx="428625" cy="257175"/>
          </a:xfrm>
          <a:prstGeom prst="rect">
            <a:avLst/>
          </a:prstGeom>
          <a:noFill/>
          <a:ln/>
        </p:spPr>
        <p:txBody>
          <a:bodyPr wrap="none" lIns="0" tIns="17018" rIns="0" bIns="0" rtlCol="0" anchor="t">
            <a:spAutoFit/>
          </a:bodyPr>
          <a:lstStyle/>
          <a:p>
            <a:pPr marL="0" indent="0" algn="l">
              <a:buNone/>
            </a:pPr>
            <a:r>
              <a:rPr lang="en-US" sz="1400" b="1" dirty="0">
                <a:solidFill>
                  <a:srgbClr val="F5A623"/>
                </a:solidFill>
                <a:latin typeface="Inter Bold" pitchFamily="34" charset="0"/>
                <a:ea typeface="Inter Bold" pitchFamily="34" charset="-122"/>
                <a:cs typeface="Inter Bold" pitchFamily="34" charset="-120"/>
              </a:rPr>
              <a:t>05</a:t>
            </a:r>
            <a:endParaRPr lang="en-US" sz="1400" dirty="0"/>
          </a:p>
        </p:txBody>
      </p:sp>
      <p:sp>
        <p:nvSpPr>
          <p:cNvPr id="14" name="Text 10"/>
          <p:cNvSpPr/>
          <p:nvPr/>
        </p:nvSpPr>
        <p:spPr>
          <a:xfrm>
            <a:off x="1285875" y="3343945"/>
            <a:ext cx="4986338" cy="260021"/>
          </a:xfrm>
          <a:prstGeom prst="rect">
            <a:avLst/>
          </a:prstGeom>
          <a:noFill/>
          <a:ln/>
        </p:spPr>
        <p:txBody>
          <a:bodyPr wrap="none" lIns="0" tIns="0" rIns="0" bIns="0" rtlCol="0" anchor="t">
            <a:spAutoFit/>
          </a:bodyPr>
          <a:lstStyle/>
          <a:p>
            <a:pPr marL="0" indent="0" algn="l">
              <a:lnSpc>
                <a:spcPct val="104000"/>
              </a:lnSpc>
              <a:buNone/>
            </a:pPr>
            <a:r>
              <a:rPr lang="en-US" sz="1500" dirty="0">
                <a:solidFill>
                  <a:srgbClr val="E5E7EB"/>
                </a:solidFill>
                <a:latin typeface="Inter" pitchFamily="34" charset="0"/>
                <a:ea typeface="Inter" pitchFamily="34" charset="-122"/>
                <a:cs typeface="Inter" pitchFamily="34" charset="-120"/>
              </a:rPr>
              <a:t>What would digital dignity look like as infrastructure?</a:t>
            </a:r>
            <a:endParaRPr lang="en-US" sz="1500" dirty="0"/>
          </a:p>
        </p:txBody>
      </p:sp>
      <p:sp>
        <p:nvSpPr>
          <p:cNvPr id="15" name="Text 11"/>
          <p:cNvSpPr/>
          <p:nvPr/>
        </p:nvSpPr>
        <p:spPr>
          <a:xfrm>
            <a:off x="857250" y="3913380"/>
            <a:ext cx="7429500" cy="658620"/>
          </a:xfrm>
          <a:prstGeom prst="rect">
            <a:avLst/>
          </a:prstGeom>
          <a:noFill/>
          <a:ln/>
        </p:spPr>
        <p:txBody>
          <a:bodyPr wrap="square" lIns="0" tIns="204089" rIns="0" bIns="0" rtlCol="0" anchor="t">
            <a:spAutoFit/>
          </a:bodyPr>
          <a:lstStyle/>
          <a:p>
            <a:pPr marL="0" indent="0" algn="l">
              <a:lnSpc>
                <a:spcPct val="112000"/>
              </a:lnSpc>
              <a:buNone/>
            </a:pPr>
            <a:r>
              <a:rPr lang="en-US" sz="1250" i="1" dirty="0">
                <a:solidFill>
                  <a:srgbClr val="9CA3AF"/>
                </a:solidFill>
                <a:latin typeface="Inter" pitchFamily="34" charset="0"/>
                <a:ea typeface="Inter" pitchFamily="34" charset="-122"/>
                <a:cs typeface="Inter" pitchFamily="34" charset="-120"/>
              </a:rPr>
              <a:t>The craft is not just building powerful systems. The craft is choosing legibility, control, and judgment on purpose.</a:t>
            </a:r>
            <a:endParaRPr lang="en-US" sz="1250" dirty="0"/>
          </a:p>
        </p:txBody>
      </p:sp>
      <p:sp>
        <p:nvSpPr>
          <p:cNvPr id="16" name="Shape 12"/>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17" name="Shape 13"/>
          <p:cNvSpPr/>
          <p:nvPr/>
        </p:nvSpPr>
        <p:spPr>
          <a:xfrm>
            <a:off x="714375" y="4700588"/>
            <a:ext cx="7715250" cy="7144"/>
          </a:xfrm>
          <a:prstGeom prst="rect">
            <a:avLst/>
          </a:prstGeom>
          <a:solidFill>
            <a:srgbClr val="FFFFFF"/>
          </a:solidFill>
          <a:ln/>
        </p:spPr>
        <p:txBody>
          <a:bodyPr/>
          <a:lstStyle/>
          <a:p>
            <a:endParaRPr lang="en-US"/>
          </a:p>
        </p:txBody>
      </p:sp>
      <p:sp>
        <p:nvSpPr>
          <p:cNvPr id="18" name="Text 14"/>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19" name="Text 15"/>
          <p:cNvSpPr/>
          <p:nvPr/>
        </p:nvSpPr>
        <p:spPr>
          <a:xfrm>
            <a:off x="8327827" y="4793456"/>
            <a:ext cx="101798"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21</a:t>
            </a:r>
            <a:endParaRPr lang="en-US" sz="75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571500"/>
            <a:ext cx="7429500" cy="625078"/>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WHAT SHOULD WE TEST MANUALLY BEFORE WE AUTOMATE GOVERNANCE?</a:t>
            </a:r>
            <a:endParaRPr lang="en-US" sz="1800" dirty="0"/>
          </a:p>
        </p:txBody>
      </p:sp>
      <p:sp>
        <p:nvSpPr>
          <p:cNvPr id="5" name="Text 1"/>
          <p:cNvSpPr/>
          <p:nvPr/>
        </p:nvSpPr>
        <p:spPr>
          <a:xfrm>
            <a:off x="857250" y="1946672"/>
            <a:ext cx="1685925" cy="155377"/>
          </a:xfrm>
          <a:prstGeom prst="rect">
            <a:avLst/>
          </a:prstGeom>
          <a:noFill/>
          <a:ln/>
        </p:spPr>
        <p:txBody>
          <a:bodyPr wrap="square" lIns="0" tIns="0" rIns="0" bIns="0" rtlCol="0" anchor="t">
            <a:spAutoFit/>
          </a:bodyPr>
          <a:lstStyle/>
          <a:p>
            <a:pPr marL="0" indent="0" algn="l">
              <a:buNone/>
            </a:pPr>
            <a:r>
              <a:rPr lang="en-US" sz="900" b="1" kern="0" spc="1" dirty="0">
                <a:solidFill>
                  <a:srgbClr val="8B5CF6"/>
                </a:solidFill>
                <a:latin typeface="Inter Bold" pitchFamily="34" charset="0"/>
                <a:ea typeface="Inter Bold" pitchFamily="34" charset="-122"/>
                <a:cs typeface="Inter Bold" pitchFamily="34" charset="-120"/>
              </a:rPr>
              <a:t>01</a:t>
            </a:r>
            <a:endParaRPr lang="en-US" sz="900" dirty="0"/>
          </a:p>
        </p:txBody>
      </p:sp>
      <p:sp>
        <p:nvSpPr>
          <p:cNvPr id="6" name="Text 2"/>
          <p:cNvSpPr/>
          <p:nvPr/>
        </p:nvSpPr>
        <p:spPr>
          <a:xfrm>
            <a:off x="857250" y="2216348"/>
            <a:ext cx="1685925" cy="189309"/>
          </a:xfrm>
          <a:prstGeom prst="rect">
            <a:avLst/>
          </a:prstGeom>
          <a:noFill/>
          <a:ln/>
        </p:spPr>
        <p:txBody>
          <a:bodyPr wrap="square" lIns="0" tIns="0" rIns="0" bIns="0" rtlCol="0" anchor="t">
            <a:spAutoFit/>
          </a:bodyPr>
          <a:lstStyle/>
          <a:p>
            <a:pPr marL="0" indent="0" algn="l">
              <a:buNone/>
            </a:pPr>
            <a:r>
              <a:rPr lang="en-US" sz="1100" b="1" dirty="0">
                <a:solidFill>
                  <a:srgbClr val="FFFFFF"/>
                </a:solidFill>
                <a:latin typeface="Inter Bold" pitchFamily="34" charset="0"/>
                <a:ea typeface="Inter Bold" pitchFamily="34" charset="-122"/>
                <a:cs typeface="Inter Bold" pitchFamily="34" charset="-120"/>
              </a:rPr>
              <a:t>THE TRAP</a:t>
            </a:r>
            <a:endParaRPr lang="en-US" sz="1100" dirty="0"/>
          </a:p>
        </p:txBody>
      </p:sp>
      <p:sp>
        <p:nvSpPr>
          <p:cNvPr id="7" name="Text 3"/>
          <p:cNvSpPr/>
          <p:nvPr/>
        </p:nvSpPr>
        <p:spPr>
          <a:xfrm>
            <a:off x="857250" y="2519958"/>
            <a:ext cx="1685925" cy="857250"/>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D1D5DB"/>
                </a:solidFill>
                <a:latin typeface="Inter" pitchFamily="34" charset="0"/>
                <a:ea typeface="Inter" pitchFamily="34" charset="-122"/>
                <a:cs typeface="Inter" pitchFamily="34" charset="-120"/>
              </a:rPr>
              <a:t>Where can a user get stuck in an AI loop without recourse? Identify the dead ends.</a:t>
            </a:r>
            <a:endParaRPr lang="en-US" sz="1050" dirty="0"/>
          </a:p>
        </p:txBody>
      </p:sp>
      <p:sp>
        <p:nvSpPr>
          <p:cNvPr id="8" name="Text 4"/>
          <p:cNvSpPr/>
          <p:nvPr/>
        </p:nvSpPr>
        <p:spPr>
          <a:xfrm>
            <a:off x="2771775" y="1946672"/>
            <a:ext cx="1685925" cy="155377"/>
          </a:xfrm>
          <a:prstGeom prst="rect">
            <a:avLst/>
          </a:prstGeom>
          <a:noFill/>
          <a:ln/>
        </p:spPr>
        <p:txBody>
          <a:bodyPr wrap="square" lIns="0" tIns="0" rIns="0" bIns="0" rtlCol="0" anchor="t">
            <a:spAutoFit/>
          </a:bodyPr>
          <a:lstStyle/>
          <a:p>
            <a:pPr marL="0" indent="0" algn="l">
              <a:buNone/>
            </a:pPr>
            <a:r>
              <a:rPr lang="en-US" sz="900" b="1" kern="0" spc="1" dirty="0">
                <a:solidFill>
                  <a:srgbClr val="8B5CF6"/>
                </a:solidFill>
                <a:latin typeface="Inter Bold" pitchFamily="34" charset="0"/>
                <a:ea typeface="Inter Bold" pitchFamily="34" charset="-122"/>
                <a:cs typeface="Inter Bold" pitchFamily="34" charset="-120"/>
              </a:rPr>
              <a:t>02</a:t>
            </a:r>
            <a:endParaRPr lang="en-US" sz="900" dirty="0"/>
          </a:p>
        </p:txBody>
      </p:sp>
      <p:sp>
        <p:nvSpPr>
          <p:cNvPr id="9" name="Text 5"/>
          <p:cNvSpPr/>
          <p:nvPr/>
        </p:nvSpPr>
        <p:spPr>
          <a:xfrm>
            <a:off x="2771775" y="2216348"/>
            <a:ext cx="1685925" cy="189309"/>
          </a:xfrm>
          <a:prstGeom prst="rect">
            <a:avLst/>
          </a:prstGeom>
          <a:noFill/>
          <a:ln/>
        </p:spPr>
        <p:txBody>
          <a:bodyPr wrap="square" lIns="0" tIns="0" rIns="0" bIns="0" rtlCol="0" anchor="t">
            <a:spAutoFit/>
          </a:bodyPr>
          <a:lstStyle/>
          <a:p>
            <a:pPr marL="0" indent="0" algn="l">
              <a:buNone/>
            </a:pPr>
            <a:r>
              <a:rPr lang="en-US" sz="1100" b="1" dirty="0">
                <a:solidFill>
                  <a:srgbClr val="FFFFFF"/>
                </a:solidFill>
                <a:latin typeface="Inter Bold" pitchFamily="34" charset="0"/>
                <a:ea typeface="Inter Bold" pitchFamily="34" charset="-122"/>
                <a:cs typeface="Inter Bold" pitchFamily="34" charset="-120"/>
              </a:rPr>
              <a:t>THE ESCAPE HATCH</a:t>
            </a:r>
            <a:endParaRPr lang="en-US" sz="1100" dirty="0"/>
          </a:p>
        </p:txBody>
      </p:sp>
      <p:sp>
        <p:nvSpPr>
          <p:cNvPr id="10" name="Text 6"/>
          <p:cNvSpPr/>
          <p:nvPr/>
        </p:nvSpPr>
        <p:spPr>
          <a:xfrm>
            <a:off x="2771775" y="2519958"/>
            <a:ext cx="1685925" cy="857250"/>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D1D5DB"/>
                </a:solidFill>
                <a:latin typeface="Inter" pitchFamily="34" charset="0"/>
                <a:ea typeface="Inter" pitchFamily="34" charset="-122"/>
                <a:cs typeface="Inter" pitchFamily="34" charset="-120"/>
              </a:rPr>
              <a:t>Is there a clear, accessible path to human escalation when the system fails?</a:t>
            </a:r>
            <a:endParaRPr lang="en-US" sz="1050" dirty="0"/>
          </a:p>
        </p:txBody>
      </p:sp>
      <p:sp>
        <p:nvSpPr>
          <p:cNvPr id="11" name="Text 7"/>
          <p:cNvSpPr/>
          <p:nvPr/>
        </p:nvSpPr>
        <p:spPr>
          <a:xfrm>
            <a:off x="4686300" y="1946672"/>
            <a:ext cx="1685925" cy="155377"/>
          </a:xfrm>
          <a:prstGeom prst="rect">
            <a:avLst/>
          </a:prstGeom>
          <a:noFill/>
          <a:ln/>
        </p:spPr>
        <p:txBody>
          <a:bodyPr wrap="square" lIns="0" tIns="0" rIns="0" bIns="0" rtlCol="0" anchor="t">
            <a:spAutoFit/>
          </a:bodyPr>
          <a:lstStyle/>
          <a:p>
            <a:pPr marL="0" indent="0" algn="l">
              <a:buNone/>
            </a:pPr>
            <a:r>
              <a:rPr lang="en-US" sz="900" b="1" kern="0" spc="1" dirty="0">
                <a:solidFill>
                  <a:srgbClr val="8B5CF6"/>
                </a:solidFill>
                <a:latin typeface="Inter Bold" pitchFamily="34" charset="0"/>
                <a:ea typeface="Inter Bold" pitchFamily="34" charset="-122"/>
                <a:cs typeface="Inter Bold" pitchFamily="34" charset="-120"/>
              </a:rPr>
              <a:t>03</a:t>
            </a:r>
            <a:endParaRPr lang="en-US" sz="900" dirty="0"/>
          </a:p>
        </p:txBody>
      </p:sp>
      <p:sp>
        <p:nvSpPr>
          <p:cNvPr id="12" name="Text 8"/>
          <p:cNvSpPr/>
          <p:nvPr/>
        </p:nvSpPr>
        <p:spPr>
          <a:xfrm>
            <a:off x="4686300" y="2216348"/>
            <a:ext cx="1685925" cy="189309"/>
          </a:xfrm>
          <a:prstGeom prst="rect">
            <a:avLst/>
          </a:prstGeom>
          <a:noFill/>
          <a:ln/>
        </p:spPr>
        <p:txBody>
          <a:bodyPr wrap="square" lIns="0" tIns="0" rIns="0" bIns="0" rtlCol="0" anchor="t">
            <a:spAutoFit/>
          </a:bodyPr>
          <a:lstStyle/>
          <a:p>
            <a:pPr marL="0" indent="0" algn="l">
              <a:buNone/>
            </a:pPr>
            <a:r>
              <a:rPr lang="en-US" sz="1100" b="1" dirty="0">
                <a:solidFill>
                  <a:srgbClr val="FFFFFF"/>
                </a:solidFill>
                <a:latin typeface="Inter Bold" pitchFamily="34" charset="0"/>
                <a:ea typeface="Inter Bold" pitchFamily="34" charset="-122"/>
                <a:cs typeface="Inter Bold" pitchFamily="34" charset="-120"/>
              </a:rPr>
              <a:t>THE CHECKPOINT</a:t>
            </a:r>
            <a:endParaRPr lang="en-US" sz="1100" dirty="0"/>
          </a:p>
        </p:txBody>
      </p:sp>
      <p:sp>
        <p:nvSpPr>
          <p:cNvPr id="13" name="Text 9"/>
          <p:cNvSpPr/>
          <p:nvPr/>
        </p:nvSpPr>
        <p:spPr>
          <a:xfrm>
            <a:off x="4686300" y="2519958"/>
            <a:ext cx="1685925" cy="857250"/>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D1D5DB"/>
                </a:solidFill>
                <a:latin typeface="Inter" pitchFamily="34" charset="0"/>
                <a:ea typeface="Inter" pitchFamily="34" charset="-122"/>
                <a:cs typeface="Inter" pitchFamily="34" charset="-120"/>
              </a:rPr>
              <a:t>Are we requiring manual human review for high-stakes decisions before they execute?</a:t>
            </a:r>
            <a:endParaRPr lang="en-US" sz="1050" dirty="0"/>
          </a:p>
        </p:txBody>
      </p:sp>
      <p:sp>
        <p:nvSpPr>
          <p:cNvPr id="14" name="Text 10"/>
          <p:cNvSpPr/>
          <p:nvPr/>
        </p:nvSpPr>
        <p:spPr>
          <a:xfrm>
            <a:off x="6600825" y="1946672"/>
            <a:ext cx="1685925" cy="155377"/>
          </a:xfrm>
          <a:prstGeom prst="rect">
            <a:avLst/>
          </a:prstGeom>
          <a:noFill/>
          <a:ln/>
        </p:spPr>
        <p:txBody>
          <a:bodyPr wrap="square" lIns="0" tIns="0" rIns="0" bIns="0" rtlCol="0" anchor="t">
            <a:spAutoFit/>
          </a:bodyPr>
          <a:lstStyle/>
          <a:p>
            <a:pPr marL="0" indent="0" algn="l">
              <a:buNone/>
            </a:pPr>
            <a:r>
              <a:rPr lang="en-US" sz="900" b="1" kern="0" spc="1" dirty="0">
                <a:solidFill>
                  <a:srgbClr val="8B5CF6"/>
                </a:solidFill>
                <a:latin typeface="Inter Bold" pitchFamily="34" charset="0"/>
                <a:ea typeface="Inter Bold" pitchFamily="34" charset="-122"/>
                <a:cs typeface="Inter Bold" pitchFamily="34" charset="-120"/>
              </a:rPr>
              <a:t>04</a:t>
            </a:r>
            <a:endParaRPr lang="en-US" sz="900" dirty="0"/>
          </a:p>
        </p:txBody>
      </p:sp>
      <p:sp>
        <p:nvSpPr>
          <p:cNvPr id="15" name="Text 11"/>
          <p:cNvSpPr/>
          <p:nvPr/>
        </p:nvSpPr>
        <p:spPr>
          <a:xfrm>
            <a:off x="6600825" y="2216348"/>
            <a:ext cx="1685925" cy="189309"/>
          </a:xfrm>
          <a:prstGeom prst="rect">
            <a:avLst/>
          </a:prstGeom>
          <a:noFill/>
          <a:ln/>
        </p:spPr>
        <p:txBody>
          <a:bodyPr wrap="square" lIns="0" tIns="0" rIns="0" bIns="0" rtlCol="0" anchor="t">
            <a:spAutoFit/>
          </a:bodyPr>
          <a:lstStyle/>
          <a:p>
            <a:pPr marL="0" indent="0" algn="l">
              <a:buNone/>
            </a:pPr>
            <a:r>
              <a:rPr lang="en-US" sz="1100" b="1" dirty="0">
                <a:solidFill>
                  <a:srgbClr val="FFFFFF"/>
                </a:solidFill>
                <a:latin typeface="Inter Bold" pitchFamily="34" charset="0"/>
                <a:ea typeface="Inter Bold" pitchFamily="34" charset="-122"/>
                <a:cs typeface="Inter Bold" pitchFamily="34" charset="-120"/>
              </a:rPr>
              <a:t>THE OVERRIDE</a:t>
            </a:r>
            <a:endParaRPr lang="en-US" sz="1100" dirty="0"/>
          </a:p>
        </p:txBody>
      </p:sp>
      <p:sp>
        <p:nvSpPr>
          <p:cNvPr id="16" name="Text 12"/>
          <p:cNvSpPr/>
          <p:nvPr/>
        </p:nvSpPr>
        <p:spPr>
          <a:xfrm>
            <a:off x="6600825" y="2519958"/>
            <a:ext cx="1685925" cy="1071563"/>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D1D5DB"/>
                </a:solidFill>
                <a:latin typeface="Inter" pitchFamily="34" charset="0"/>
                <a:ea typeface="Inter" pitchFamily="34" charset="-122"/>
                <a:cs typeface="Inter" pitchFamily="34" charset="-120"/>
              </a:rPr>
              <a:t>Can we ensure the human decision cannot be silently reversed by the autonomous system?</a:t>
            </a:r>
            <a:endParaRPr lang="en-US" sz="1050" dirty="0"/>
          </a:p>
        </p:txBody>
      </p:sp>
      <p:sp>
        <p:nvSpPr>
          <p:cNvPr id="17" name="Text 13"/>
          <p:cNvSpPr/>
          <p:nvPr/>
        </p:nvSpPr>
        <p:spPr>
          <a:xfrm>
            <a:off x="857250" y="4364831"/>
            <a:ext cx="7429500" cy="207169"/>
          </a:xfrm>
          <a:prstGeom prst="rect">
            <a:avLst/>
          </a:prstGeom>
          <a:noFill/>
          <a:ln/>
        </p:spPr>
        <p:txBody>
          <a:bodyPr wrap="square" lIns="204089" tIns="0" rIns="0" bIns="0" rtlCol="0" anchor="t">
            <a:spAutoFit/>
          </a:bodyPr>
          <a:lstStyle/>
          <a:p>
            <a:pPr marL="0" indent="0" algn="l">
              <a:buNone/>
            </a:pPr>
            <a:r>
              <a:rPr lang="en-US" sz="1250" i="1" dirty="0">
                <a:solidFill>
                  <a:srgbClr val="9CA3AF"/>
                </a:solidFill>
                <a:latin typeface="Inter" pitchFamily="34" charset="0"/>
                <a:ea typeface="Inter" pitchFamily="34" charset="-122"/>
                <a:cs typeface="Inter" pitchFamily="34" charset="-120"/>
              </a:rPr>
              <a:t>Automation without manual validation of these four steps scales risk, not efficiency.</a:t>
            </a:r>
            <a:endParaRPr lang="en-US" sz="1250" dirty="0"/>
          </a:p>
        </p:txBody>
      </p:sp>
      <p:sp>
        <p:nvSpPr>
          <p:cNvPr id="18" name="Shape 14"/>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19" name="Shape 15"/>
          <p:cNvSpPr/>
          <p:nvPr/>
        </p:nvSpPr>
        <p:spPr>
          <a:xfrm>
            <a:off x="714375" y="4700588"/>
            <a:ext cx="7715250" cy="7144"/>
          </a:xfrm>
          <a:prstGeom prst="rect">
            <a:avLst/>
          </a:prstGeom>
          <a:solidFill>
            <a:srgbClr val="FFFFFF"/>
          </a:solidFill>
          <a:ln/>
        </p:spPr>
        <p:txBody>
          <a:bodyPr/>
          <a:lstStyle/>
          <a:p>
            <a:endParaRPr lang="en-US"/>
          </a:p>
        </p:txBody>
      </p:sp>
      <p:sp>
        <p:nvSpPr>
          <p:cNvPr id="20" name="Text 16"/>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21" name="Text 17"/>
          <p:cNvSpPr/>
          <p:nvPr/>
        </p:nvSpPr>
        <p:spPr>
          <a:xfrm>
            <a:off x="8308181" y="4793456"/>
            <a:ext cx="121444"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22</a:t>
            </a:r>
            <a:endParaRPr lang="en-US" sz="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571500"/>
            <a:ext cx="7429500" cy="31253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SESSION FLOW</a:t>
            </a:r>
            <a:endParaRPr lang="en-US" sz="1800" dirty="0"/>
          </a:p>
        </p:txBody>
      </p:sp>
      <p:sp>
        <p:nvSpPr>
          <p:cNvPr id="5" name="Text 1"/>
          <p:cNvSpPr/>
          <p:nvPr/>
        </p:nvSpPr>
        <p:spPr>
          <a:xfrm>
            <a:off x="857250" y="1234083"/>
            <a:ext cx="7429500" cy="414338"/>
          </a:xfrm>
          <a:prstGeom prst="rect">
            <a:avLst/>
          </a:prstGeom>
          <a:noFill/>
          <a:ln/>
        </p:spPr>
        <p:txBody>
          <a:bodyPr wrap="square" lIns="0" tIns="0" rIns="0" bIns="0" rtlCol="0" anchor="t">
            <a:spAutoFit/>
          </a:bodyPr>
          <a:lstStyle/>
          <a:p>
            <a:pPr marL="0" indent="0" algn="l">
              <a:buNone/>
            </a:pPr>
            <a:r>
              <a:rPr lang="en-US" sz="1250" i="1" dirty="0">
                <a:solidFill>
                  <a:srgbClr val="E5E7EB"/>
                </a:solidFill>
                <a:latin typeface="Inter" pitchFamily="34" charset="0"/>
                <a:ea typeface="Inter" pitchFamily="34" charset="-122"/>
                <a:cs typeface="Inter" pitchFamily="34" charset="-120"/>
              </a:rPr>
              <a:t>A 75-minute interactive framework to align on the risks and requirements of autonomous systems.</a:t>
            </a:r>
            <a:endParaRPr lang="en-US" sz="1250" dirty="0"/>
          </a:p>
        </p:txBody>
      </p:sp>
      <p:sp>
        <p:nvSpPr>
          <p:cNvPr id="6" name="Text 2"/>
          <p:cNvSpPr/>
          <p:nvPr/>
        </p:nvSpPr>
        <p:spPr>
          <a:xfrm>
            <a:off x="857250" y="2091333"/>
            <a:ext cx="1728788" cy="207169"/>
          </a:xfrm>
          <a:prstGeom prst="rect">
            <a:avLst/>
          </a:prstGeom>
          <a:noFill/>
          <a:ln/>
        </p:spPr>
        <p:txBody>
          <a:bodyPr wrap="square" lIns="0" tIns="0" rIns="0" bIns="0" rtlCol="0" anchor="t">
            <a:spAutoFit/>
          </a:bodyPr>
          <a:lstStyle/>
          <a:p>
            <a:pPr marL="0" indent="0" algn="l">
              <a:buNone/>
            </a:pPr>
            <a:r>
              <a:rPr lang="en-US" sz="1200" b="1" dirty="0">
                <a:solidFill>
                  <a:srgbClr val="8B5CF6"/>
                </a:solidFill>
                <a:latin typeface="Inter Black" pitchFamily="34" charset="0"/>
                <a:ea typeface="Inter Black" pitchFamily="34" charset="-122"/>
                <a:cs typeface="Inter Black" pitchFamily="34" charset="-120"/>
              </a:rPr>
              <a:t>15 MIN</a:t>
            </a:r>
            <a:endParaRPr lang="en-US" sz="1200" dirty="0"/>
          </a:p>
        </p:txBody>
      </p:sp>
      <p:sp>
        <p:nvSpPr>
          <p:cNvPr id="7" name="Text 3"/>
          <p:cNvSpPr/>
          <p:nvPr/>
        </p:nvSpPr>
        <p:spPr>
          <a:xfrm>
            <a:off x="857250" y="2384227"/>
            <a:ext cx="1728788" cy="173236"/>
          </a:xfrm>
          <a:prstGeom prst="rect">
            <a:avLst/>
          </a:prstGeom>
          <a:noFill/>
          <a:ln/>
        </p:spPr>
        <p:txBody>
          <a:bodyPr wrap="square" lIns="0" tIns="0" rIns="0" bIns="0" rtlCol="0" anchor="t">
            <a:spAutoFit/>
          </a:bodyPr>
          <a:lstStyle/>
          <a:p>
            <a:pPr marL="0" indent="0" algn="l">
              <a:buNone/>
            </a:pPr>
            <a:r>
              <a:rPr lang="en-US" sz="1000" b="1" dirty="0">
                <a:solidFill>
                  <a:srgbClr val="FFFFFF"/>
                </a:solidFill>
                <a:latin typeface="Inter Bold" pitchFamily="34" charset="0"/>
                <a:ea typeface="Inter Bold" pitchFamily="34" charset="-122"/>
                <a:cs typeface="Inter Bold" pitchFamily="34" charset="-120"/>
              </a:rPr>
              <a:t>THE CONTEXT</a:t>
            </a:r>
            <a:endParaRPr lang="en-US" sz="1000" dirty="0"/>
          </a:p>
        </p:txBody>
      </p:sp>
      <p:sp>
        <p:nvSpPr>
          <p:cNvPr id="8" name="Text 4"/>
          <p:cNvSpPr/>
          <p:nvPr/>
        </p:nvSpPr>
        <p:spPr>
          <a:xfrm>
            <a:off x="857250" y="2614613"/>
            <a:ext cx="1728788"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9CA3AF"/>
                </a:solidFill>
                <a:latin typeface="Inter" pitchFamily="34" charset="0"/>
                <a:ea typeface="Inter" pitchFamily="34" charset="-122"/>
                <a:cs typeface="Inter" pitchFamily="34" charset="-120"/>
              </a:rPr>
              <a:t>The shift from tool to builder, executive myths, and the cloning problem.</a:t>
            </a:r>
            <a:endParaRPr lang="en-US" sz="850" dirty="0"/>
          </a:p>
        </p:txBody>
      </p:sp>
      <p:sp>
        <p:nvSpPr>
          <p:cNvPr id="9" name="Text 5"/>
          <p:cNvSpPr/>
          <p:nvPr/>
        </p:nvSpPr>
        <p:spPr>
          <a:xfrm>
            <a:off x="2757488" y="2091333"/>
            <a:ext cx="1728788" cy="207169"/>
          </a:xfrm>
          <a:prstGeom prst="rect">
            <a:avLst/>
          </a:prstGeom>
          <a:noFill/>
          <a:ln/>
        </p:spPr>
        <p:txBody>
          <a:bodyPr wrap="square" lIns="0" tIns="0" rIns="0" bIns="0" rtlCol="0" anchor="t">
            <a:spAutoFit/>
          </a:bodyPr>
          <a:lstStyle/>
          <a:p>
            <a:pPr marL="0" indent="0" algn="l">
              <a:buNone/>
            </a:pPr>
            <a:r>
              <a:rPr lang="en-US" sz="1200" b="1" dirty="0">
                <a:solidFill>
                  <a:srgbClr val="8B5CF6"/>
                </a:solidFill>
                <a:latin typeface="Inter Black" pitchFamily="34" charset="0"/>
                <a:ea typeface="Inter Black" pitchFamily="34" charset="-122"/>
                <a:cs typeface="Inter Black" pitchFamily="34" charset="-120"/>
              </a:rPr>
              <a:t>15 MIN</a:t>
            </a:r>
            <a:endParaRPr lang="en-US" sz="1200" dirty="0"/>
          </a:p>
        </p:txBody>
      </p:sp>
      <p:sp>
        <p:nvSpPr>
          <p:cNvPr id="10" name="Text 6"/>
          <p:cNvSpPr/>
          <p:nvPr/>
        </p:nvSpPr>
        <p:spPr>
          <a:xfrm>
            <a:off x="2757488" y="2384227"/>
            <a:ext cx="1728788" cy="173236"/>
          </a:xfrm>
          <a:prstGeom prst="rect">
            <a:avLst/>
          </a:prstGeom>
          <a:noFill/>
          <a:ln/>
        </p:spPr>
        <p:txBody>
          <a:bodyPr wrap="square" lIns="0" tIns="0" rIns="0" bIns="0" rtlCol="0" anchor="t">
            <a:spAutoFit/>
          </a:bodyPr>
          <a:lstStyle/>
          <a:p>
            <a:pPr marL="0" indent="0" algn="l">
              <a:buNone/>
            </a:pPr>
            <a:r>
              <a:rPr lang="en-US" sz="1000" b="1" dirty="0">
                <a:solidFill>
                  <a:srgbClr val="FFFFFF"/>
                </a:solidFill>
                <a:latin typeface="Inter Bold" pitchFamily="34" charset="0"/>
                <a:ea typeface="Inter Bold" pitchFamily="34" charset="-122"/>
                <a:cs typeface="Inter Bold" pitchFamily="34" charset="-120"/>
              </a:rPr>
              <a:t>THE FRAMEWORK</a:t>
            </a:r>
            <a:endParaRPr lang="en-US" sz="1000" dirty="0"/>
          </a:p>
        </p:txBody>
      </p:sp>
      <p:sp>
        <p:nvSpPr>
          <p:cNvPr id="11" name="Text 7"/>
          <p:cNvSpPr/>
          <p:nvPr/>
        </p:nvSpPr>
        <p:spPr>
          <a:xfrm>
            <a:off x="2757488" y="2614613"/>
            <a:ext cx="1728788"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9CA3AF"/>
                </a:solidFill>
                <a:latin typeface="Inter" pitchFamily="34" charset="0"/>
                <a:ea typeface="Inter" pitchFamily="34" charset="-122"/>
                <a:cs typeface="Inter" pitchFamily="34" charset="-120"/>
              </a:rPr>
              <a:t>Defining Digital Dignity and what it requires at the level of system design.</a:t>
            </a:r>
            <a:endParaRPr lang="en-US" sz="850" dirty="0"/>
          </a:p>
        </p:txBody>
      </p:sp>
      <p:sp>
        <p:nvSpPr>
          <p:cNvPr id="12" name="Text 8"/>
          <p:cNvSpPr/>
          <p:nvPr/>
        </p:nvSpPr>
        <p:spPr>
          <a:xfrm>
            <a:off x="4657725" y="2091333"/>
            <a:ext cx="1728788" cy="207169"/>
          </a:xfrm>
          <a:prstGeom prst="rect">
            <a:avLst/>
          </a:prstGeom>
          <a:noFill/>
          <a:ln/>
        </p:spPr>
        <p:txBody>
          <a:bodyPr wrap="square" lIns="0" tIns="0" rIns="0" bIns="0" rtlCol="0" anchor="t">
            <a:spAutoFit/>
          </a:bodyPr>
          <a:lstStyle/>
          <a:p>
            <a:pPr marL="0" indent="0" algn="l">
              <a:buNone/>
            </a:pPr>
            <a:r>
              <a:rPr lang="en-US" sz="1200" b="1" dirty="0">
                <a:solidFill>
                  <a:srgbClr val="8B5CF6"/>
                </a:solidFill>
                <a:latin typeface="Inter Black" pitchFamily="34" charset="0"/>
                <a:ea typeface="Inter Black" pitchFamily="34" charset="-122"/>
                <a:cs typeface="Inter Black" pitchFamily="34" charset="-120"/>
              </a:rPr>
              <a:t>30 MIN</a:t>
            </a:r>
            <a:endParaRPr lang="en-US" sz="1200" dirty="0"/>
          </a:p>
        </p:txBody>
      </p:sp>
      <p:sp>
        <p:nvSpPr>
          <p:cNvPr id="13" name="Text 9"/>
          <p:cNvSpPr/>
          <p:nvPr/>
        </p:nvSpPr>
        <p:spPr>
          <a:xfrm>
            <a:off x="4657725" y="2384227"/>
            <a:ext cx="1728788" cy="173236"/>
          </a:xfrm>
          <a:prstGeom prst="rect">
            <a:avLst/>
          </a:prstGeom>
          <a:noFill/>
          <a:ln/>
        </p:spPr>
        <p:txBody>
          <a:bodyPr wrap="square" lIns="0" tIns="0" rIns="0" bIns="0" rtlCol="0" anchor="t">
            <a:spAutoFit/>
          </a:bodyPr>
          <a:lstStyle/>
          <a:p>
            <a:pPr marL="0" indent="0" algn="l">
              <a:buNone/>
            </a:pPr>
            <a:r>
              <a:rPr lang="en-US" sz="1000" b="1" dirty="0">
                <a:solidFill>
                  <a:srgbClr val="FFFFFF"/>
                </a:solidFill>
                <a:latin typeface="Inter Bold" pitchFamily="34" charset="0"/>
                <a:ea typeface="Inter Bold" pitchFamily="34" charset="-122"/>
                <a:cs typeface="Inter Bold" pitchFamily="34" charset="-120"/>
              </a:rPr>
              <a:t>THE EXERCISE</a:t>
            </a:r>
            <a:endParaRPr lang="en-US" sz="1000" dirty="0"/>
          </a:p>
        </p:txBody>
      </p:sp>
      <p:sp>
        <p:nvSpPr>
          <p:cNvPr id="14" name="Text 10"/>
          <p:cNvSpPr/>
          <p:nvPr/>
        </p:nvSpPr>
        <p:spPr>
          <a:xfrm>
            <a:off x="4657725" y="2614613"/>
            <a:ext cx="1728788" cy="480027"/>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9CA3AF"/>
                </a:solidFill>
                <a:latin typeface="Inter" pitchFamily="34" charset="0"/>
                <a:ea typeface="Inter" pitchFamily="34" charset="-122"/>
                <a:cs typeface="Inter" pitchFamily="34" charset="-120"/>
              </a:rPr>
              <a:t>Small-group scenario mapping: testing manual governance checkpoints.</a:t>
            </a:r>
            <a:endParaRPr lang="en-US" sz="850" dirty="0"/>
          </a:p>
        </p:txBody>
      </p:sp>
      <p:sp>
        <p:nvSpPr>
          <p:cNvPr id="15" name="Text 11"/>
          <p:cNvSpPr/>
          <p:nvPr/>
        </p:nvSpPr>
        <p:spPr>
          <a:xfrm>
            <a:off x="6557963" y="2091333"/>
            <a:ext cx="1728788" cy="207169"/>
          </a:xfrm>
          <a:prstGeom prst="rect">
            <a:avLst/>
          </a:prstGeom>
          <a:noFill/>
          <a:ln/>
        </p:spPr>
        <p:txBody>
          <a:bodyPr wrap="square" lIns="0" tIns="0" rIns="0" bIns="0" rtlCol="0" anchor="t">
            <a:spAutoFit/>
          </a:bodyPr>
          <a:lstStyle/>
          <a:p>
            <a:pPr marL="0" indent="0" algn="l">
              <a:buNone/>
            </a:pPr>
            <a:r>
              <a:rPr lang="en-US" sz="1200" b="1" dirty="0">
                <a:solidFill>
                  <a:srgbClr val="8B5CF6"/>
                </a:solidFill>
                <a:latin typeface="Inter Black" pitchFamily="34" charset="0"/>
                <a:ea typeface="Inter Black" pitchFamily="34" charset="-122"/>
                <a:cs typeface="Inter Black" pitchFamily="34" charset="-120"/>
              </a:rPr>
              <a:t>15 MIN</a:t>
            </a:r>
            <a:endParaRPr lang="en-US" sz="1200" dirty="0"/>
          </a:p>
        </p:txBody>
      </p:sp>
      <p:sp>
        <p:nvSpPr>
          <p:cNvPr id="16" name="Text 12"/>
          <p:cNvSpPr/>
          <p:nvPr/>
        </p:nvSpPr>
        <p:spPr>
          <a:xfrm>
            <a:off x="6557963" y="2384227"/>
            <a:ext cx="1728788" cy="173236"/>
          </a:xfrm>
          <a:prstGeom prst="rect">
            <a:avLst/>
          </a:prstGeom>
          <a:noFill/>
          <a:ln/>
        </p:spPr>
        <p:txBody>
          <a:bodyPr wrap="square" lIns="0" tIns="0" rIns="0" bIns="0" rtlCol="0" anchor="t">
            <a:spAutoFit/>
          </a:bodyPr>
          <a:lstStyle/>
          <a:p>
            <a:pPr marL="0" indent="0" algn="l">
              <a:buNone/>
            </a:pPr>
            <a:r>
              <a:rPr lang="en-US" sz="1000" b="1" dirty="0">
                <a:solidFill>
                  <a:srgbClr val="FFFFFF"/>
                </a:solidFill>
                <a:latin typeface="Inter Bold" pitchFamily="34" charset="0"/>
                <a:ea typeface="Inter Bold" pitchFamily="34" charset="-122"/>
                <a:cs typeface="Inter Bold" pitchFamily="34" charset="-120"/>
              </a:rPr>
              <a:t>THE ACTION PLAN</a:t>
            </a:r>
            <a:endParaRPr lang="en-US" sz="1000" dirty="0"/>
          </a:p>
        </p:txBody>
      </p:sp>
      <p:sp>
        <p:nvSpPr>
          <p:cNvPr id="17" name="Text 13"/>
          <p:cNvSpPr/>
          <p:nvPr/>
        </p:nvSpPr>
        <p:spPr>
          <a:xfrm>
            <a:off x="6557963" y="2614613"/>
            <a:ext cx="1728788" cy="320018"/>
          </a:xfrm>
          <a:prstGeom prst="rect">
            <a:avLst/>
          </a:prstGeom>
          <a:noFill/>
          <a:ln/>
        </p:spPr>
        <p:txBody>
          <a:bodyPr wrap="square" lIns="0" tIns="0" rIns="0" bIns="0" rtlCol="0" anchor="t">
            <a:spAutoFit/>
          </a:bodyPr>
          <a:lstStyle/>
          <a:p>
            <a:pPr marL="0" indent="0" algn="l">
              <a:lnSpc>
                <a:spcPct val="112000"/>
              </a:lnSpc>
              <a:buNone/>
            </a:pPr>
            <a:r>
              <a:rPr lang="en-US" sz="850" dirty="0">
                <a:solidFill>
                  <a:srgbClr val="9CA3AF"/>
                </a:solidFill>
                <a:latin typeface="Inter" pitchFamily="34" charset="0"/>
                <a:ea typeface="Inter" pitchFamily="34" charset="-122"/>
                <a:cs typeface="Inter" pitchFamily="34" charset="-120"/>
              </a:rPr>
              <a:t>Committing to 30-day and two-quarter operational shifts.</a:t>
            </a:r>
            <a:endParaRPr lang="en-US" sz="850" dirty="0"/>
          </a:p>
        </p:txBody>
      </p:sp>
      <p:sp>
        <p:nvSpPr>
          <p:cNvPr id="18" name="Shape 14"/>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19" name="Shape 15"/>
          <p:cNvSpPr/>
          <p:nvPr/>
        </p:nvSpPr>
        <p:spPr>
          <a:xfrm>
            <a:off x="714375" y="4700588"/>
            <a:ext cx="7715250" cy="7144"/>
          </a:xfrm>
          <a:prstGeom prst="rect">
            <a:avLst/>
          </a:prstGeom>
          <a:solidFill>
            <a:srgbClr val="FFFFFF"/>
          </a:solidFill>
          <a:ln/>
        </p:spPr>
        <p:txBody>
          <a:bodyPr/>
          <a:lstStyle/>
          <a:p>
            <a:endParaRPr lang="en-US"/>
          </a:p>
        </p:txBody>
      </p:sp>
      <p:sp>
        <p:nvSpPr>
          <p:cNvPr id="20" name="Text 16"/>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21" name="Text 17"/>
          <p:cNvSpPr/>
          <p:nvPr/>
        </p:nvSpPr>
        <p:spPr>
          <a:xfrm>
            <a:off x="8304609" y="4793456"/>
            <a:ext cx="125016" cy="121444"/>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03</a:t>
            </a:r>
            <a:endParaRPr lang="en-US" sz="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571500"/>
            <a:ext cx="7429500" cy="31253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WHO IS IN THE ROOM?</a:t>
            </a:r>
            <a:endParaRPr lang="en-US" sz="1800" dirty="0"/>
          </a:p>
        </p:txBody>
      </p:sp>
      <p:sp>
        <p:nvSpPr>
          <p:cNvPr id="5" name="Shape 1"/>
          <p:cNvSpPr/>
          <p:nvPr/>
        </p:nvSpPr>
        <p:spPr>
          <a:xfrm>
            <a:off x="857250" y="1305520"/>
            <a:ext cx="2362181" cy="1006543"/>
          </a:xfrm>
          <a:prstGeom prst="rect">
            <a:avLst/>
          </a:prstGeom>
          <a:solidFill>
            <a:srgbClr val="FFFFFF">
              <a:alpha val="2000"/>
            </a:srgbClr>
          </a:solidFill>
          <a:ln/>
        </p:spPr>
        <p:txBody>
          <a:bodyPr/>
          <a:lstStyle/>
          <a:p>
            <a:endParaRPr lang="en-US"/>
          </a:p>
        </p:txBody>
      </p:sp>
      <p:sp>
        <p:nvSpPr>
          <p:cNvPr id="6" name="Shape 2"/>
          <p:cNvSpPr/>
          <p:nvPr/>
        </p:nvSpPr>
        <p:spPr>
          <a:xfrm>
            <a:off x="857250" y="1305520"/>
            <a:ext cx="21431" cy="1006543"/>
          </a:xfrm>
          <a:prstGeom prst="rect">
            <a:avLst/>
          </a:prstGeom>
          <a:solidFill>
            <a:srgbClr val="3B82F6"/>
          </a:solidFill>
          <a:ln/>
        </p:spPr>
        <p:txBody>
          <a:bodyPr/>
          <a:lstStyle/>
          <a:p>
            <a:endParaRPr lang="en-US"/>
          </a:p>
        </p:txBody>
      </p:sp>
      <p:sp>
        <p:nvSpPr>
          <p:cNvPr id="7" name="Text 3"/>
          <p:cNvSpPr/>
          <p:nvPr/>
        </p:nvSpPr>
        <p:spPr>
          <a:xfrm>
            <a:off x="1000125" y="1448395"/>
            <a:ext cx="2076431" cy="137517"/>
          </a:xfrm>
          <a:prstGeom prst="rect">
            <a:avLst/>
          </a:prstGeom>
          <a:noFill/>
          <a:ln/>
        </p:spPr>
        <p:txBody>
          <a:bodyPr wrap="square" lIns="0" tIns="0" rIns="0" bIns="0" rtlCol="0" anchor="t">
            <a:spAutoFit/>
          </a:bodyPr>
          <a:lstStyle/>
          <a:p>
            <a:pPr marL="0" indent="0" algn="l">
              <a:buNone/>
            </a:pPr>
            <a:r>
              <a:rPr lang="en-US" sz="800" b="1" kern="0" spc="1" dirty="0">
                <a:solidFill>
                  <a:srgbClr val="9CA3AF"/>
                </a:solidFill>
                <a:latin typeface="Inter Bold" pitchFamily="34" charset="0"/>
                <a:ea typeface="Inter Bold" pitchFamily="34" charset="-122"/>
                <a:cs typeface="Inter Bold" pitchFamily="34" charset="-120"/>
              </a:rPr>
              <a:t>AI BUILDER</a:t>
            </a:r>
            <a:endParaRPr lang="en-US" sz="800" dirty="0"/>
          </a:p>
        </p:txBody>
      </p:sp>
      <p:sp>
        <p:nvSpPr>
          <p:cNvPr id="8" name="Text 4"/>
          <p:cNvSpPr/>
          <p:nvPr/>
        </p:nvSpPr>
        <p:spPr>
          <a:xfrm>
            <a:off x="1000125" y="1671638"/>
            <a:ext cx="2076431" cy="360034"/>
          </a:xfrm>
          <a:prstGeom prst="rect">
            <a:avLst/>
          </a:prstGeom>
          <a:noFill/>
          <a:ln/>
        </p:spPr>
        <p:txBody>
          <a:bodyPr wrap="square" lIns="0" tIns="0" rIns="0" bIns="0" rtlCol="0" anchor="t">
            <a:spAutoFit/>
          </a:bodyPr>
          <a:lstStyle/>
          <a:p>
            <a:pPr marL="0" indent="0" algn="l">
              <a:lnSpc>
                <a:spcPct val="112000"/>
              </a:lnSpc>
              <a:buNone/>
            </a:pPr>
            <a:r>
              <a:rPr lang="en-US" sz="950" i="1" dirty="0">
                <a:solidFill>
                  <a:srgbClr val="E5E7EB"/>
                </a:solidFill>
                <a:latin typeface="Inter" pitchFamily="34" charset="0"/>
                <a:ea typeface="Inter" pitchFamily="34" charset="-122"/>
                <a:cs typeface="Inter" pitchFamily="34" charset="-120"/>
              </a:rPr>
              <a:t>“How do we design this responsibly?”</a:t>
            </a:r>
            <a:endParaRPr lang="en-US" sz="950" dirty="0"/>
          </a:p>
        </p:txBody>
      </p:sp>
      <p:sp>
        <p:nvSpPr>
          <p:cNvPr id="9" name="Shape 5"/>
          <p:cNvSpPr/>
          <p:nvPr/>
        </p:nvSpPr>
        <p:spPr>
          <a:xfrm>
            <a:off x="3390881" y="1305520"/>
            <a:ext cx="2362209" cy="1006543"/>
          </a:xfrm>
          <a:prstGeom prst="rect">
            <a:avLst/>
          </a:prstGeom>
          <a:solidFill>
            <a:srgbClr val="FFFFFF">
              <a:alpha val="2000"/>
            </a:srgbClr>
          </a:solidFill>
          <a:ln/>
        </p:spPr>
        <p:txBody>
          <a:bodyPr/>
          <a:lstStyle/>
          <a:p>
            <a:endParaRPr lang="en-US"/>
          </a:p>
        </p:txBody>
      </p:sp>
      <p:sp>
        <p:nvSpPr>
          <p:cNvPr id="10" name="Shape 6"/>
          <p:cNvSpPr/>
          <p:nvPr/>
        </p:nvSpPr>
        <p:spPr>
          <a:xfrm>
            <a:off x="3390881" y="1305520"/>
            <a:ext cx="21431" cy="1006543"/>
          </a:xfrm>
          <a:prstGeom prst="rect">
            <a:avLst/>
          </a:prstGeom>
          <a:solidFill>
            <a:srgbClr val="10B981"/>
          </a:solidFill>
          <a:ln/>
        </p:spPr>
        <p:txBody>
          <a:bodyPr/>
          <a:lstStyle/>
          <a:p>
            <a:endParaRPr lang="en-US"/>
          </a:p>
        </p:txBody>
      </p:sp>
      <p:sp>
        <p:nvSpPr>
          <p:cNvPr id="11" name="Text 7"/>
          <p:cNvSpPr/>
          <p:nvPr/>
        </p:nvSpPr>
        <p:spPr>
          <a:xfrm>
            <a:off x="3533756" y="1448395"/>
            <a:ext cx="2076459" cy="137517"/>
          </a:xfrm>
          <a:prstGeom prst="rect">
            <a:avLst/>
          </a:prstGeom>
          <a:noFill/>
          <a:ln/>
        </p:spPr>
        <p:txBody>
          <a:bodyPr wrap="square" lIns="0" tIns="0" rIns="0" bIns="0" rtlCol="0" anchor="t">
            <a:spAutoFit/>
          </a:bodyPr>
          <a:lstStyle/>
          <a:p>
            <a:pPr marL="0" indent="0" algn="l">
              <a:buNone/>
            </a:pPr>
            <a:r>
              <a:rPr lang="en-US" sz="800" b="1" kern="0" spc="1" dirty="0">
                <a:solidFill>
                  <a:srgbClr val="9CA3AF"/>
                </a:solidFill>
                <a:latin typeface="Inter Bold" pitchFamily="34" charset="0"/>
                <a:ea typeface="Inter Bold" pitchFamily="34" charset="-122"/>
                <a:cs typeface="Inter Bold" pitchFamily="34" charset="-120"/>
              </a:rPr>
              <a:t>ENTERPRISE OPERATOR</a:t>
            </a:r>
            <a:endParaRPr lang="en-US" sz="800" dirty="0"/>
          </a:p>
        </p:txBody>
      </p:sp>
      <p:sp>
        <p:nvSpPr>
          <p:cNvPr id="12" name="Text 8"/>
          <p:cNvSpPr/>
          <p:nvPr/>
        </p:nvSpPr>
        <p:spPr>
          <a:xfrm>
            <a:off x="3533756" y="1671638"/>
            <a:ext cx="2076459" cy="360034"/>
          </a:xfrm>
          <a:prstGeom prst="rect">
            <a:avLst/>
          </a:prstGeom>
          <a:noFill/>
          <a:ln/>
        </p:spPr>
        <p:txBody>
          <a:bodyPr wrap="square" lIns="0" tIns="0" rIns="0" bIns="0" rtlCol="0" anchor="t">
            <a:spAutoFit/>
          </a:bodyPr>
          <a:lstStyle/>
          <a:p>
            <a:pPr marL="0" indent="0" algn="l">
              <a:lnSpc>
                <a:spcPct val="112000"/>
              </a:lnSpc>
              <a:buNone/>
            </a:pPr>
            <a:r>
              <a:rPr lang="en-US" sz="950" i="1" dirty="0">
                <a:solidFill>
                  <a:srgbClr val="E5E7EB"/>
                </a:solidFill>
                <a:latin typeface="Inter" pitchFamily="34" charset="0"/>
                <a:ea typeface="Inter" pitchFamily="34" charset="-122"/>
                <a:cs typeface="Inter" pitchFamily="34" charset="-120"/>
              </a:rPr>
              <a:t>“How do we make this practical and scalable?”</a:t>
            </a:r>
            <a:endParaRPr lang="en-US" sz="950" dirty="0"/>
          </a:p>
        </p:txBody>
      </p:sp>
      <p:sp>
        <p:nvSpPr>
          <p:cNvPr id="13" name="Shape 9"/>
          <p:cNvSpPr/>
          <p:nvPr/>
        </p:nvSpPr>
        <p:spPr>
          <a:xfrm>
            <a:off x="5924541" y="1305520"/>
            <a:ext cx="2362181" cy="1006543"/>
          </a:xfrm>
          <a:prstGeom prst="rect">
            <a:avLst/>
          </a:prstGeom>
          <a:solidFill>
            <a:srgbClr val="FFFFFF">
              <a:alpha val="2000"/>
            </a:srgbClr>
          </a:solidFill>
          <a:ln/>
        </p:spPr>
        <p:txBody>
          <a:bodyPr/>
          <a:lstStyle/>
          <a:p>
            <a:endParaRPr lang="en-US"/>
          </a:p>
        </p:txBody>
      </p:sp>
      <p:sp>
        <p:nvSpPr>
          <p:cNvPr id="14" name="Shape 10"/>
          <p:cNvSpPr/>
          <p:nvPr/>
        </p:nvSpPr>
        <p:spPr>
          <a:xfrm>
            <a:off x="5924541" y="1305520"/>
            <a:ext cx="21431" cy="1006543"/>
          </a:xfrm>
          <a:prstGeom prst="rect">
            <a:avLst/>
          </a:prstGeom>
          <a:solidFill>
            <a:srgbClr val="F5A623"/>
          </a:solidFill>
          <a:ln/>
        </p:spPr>
        <p:txBody>
          <a:bodyPr/>
          <a:lstStyle/>
          <a:p>
            <a:endParaRPr lang="en-US"/>
          </a:p>
        </p:txBody>
      </p:sp>
      <p:sp>
        <p:nvSpPr>
          <p:cNvPr id="15" name="Text 11"/>
          <p:cNvSpPr/>
          <p:nvPr/>
        </p:nvSpPr>
        <p:spPr>
          <a:xfrm>
            <a:off x="6067416" y="1448395"/>
            <a:ext cx="2076431" cy="137517"/>
          </a:xfrm>
          <a:prstGeom prst="rect">
            <a:avLst/>
          </a:prstGeom>
          <a:noFill/>
          <a:ln/>
        </p:spPr>
        <p:txBody>
          <a:bodyPr wrap="square" lIns="0" tIns="0" rIns="0" bIns="0" rtlCol="0" anchor="t">
            <a:spAutoFit/>
          </a:bodyPr>
          <a:lstStyle/>
          <a:p>
            <a:pPr marL="0" indent="0" algn="l">
              <a:buNone/>
            </a:pPr>
            <a:r>
              <a:rPr lang="en-US" sz="800" b="1" kern="0" spc="1" dirty="0">
                <a:solidFill>
                  <a:srgbClr val="9CA3AF"/>
                </a:solidFill>
                <a:latin typeface="Inter Bold" pitchFamily="34" charset="0"/>
                <a:ea typeface="Inter Bold" pitchFamily="34" charset="-122"/>
                <a:cs typeface="Inter Bold" pitchFamily="34" charset="-120"/>
              </a:rPr>
              <a:t>RISK &amp; LEGAL STEWARD</a:t>
            </a:r>
            <a:endParaRPr lang="en-US" sz="800" dirty="0"/>
          </a:p>
        </p:txBody>
      </p:sp>
      <p:sp>
        <p:nvSpPr>
          <p:cNvPr id="16" name="Text 12"/>
          <p:cNvSpPr/>
          <p:nvPr/>
        </p:nvSpPr>
        <p:spPr>
          <a:xfrm>
            <a:off x="6067416" y="1671638"/>
            <a:ext cx="2076431" cy="360034"/>
          </a:xfrm>
          <a:prstGeom prst="rect">
            <a:avLst/>
          </a:prstGeom>
          <a:noFill/>
          <a:ln/>
        </p:spPr>
        <p:txBody>
          <a:bodyPr wrap="square" lIns="0" tIns="0" rIns="0" bIns="0" rtlCol="0" anchor="t">
            <a:spAutoFit/>
          </a:bodyPr>
          <a:lstStyle/>
          <a:p>
            <a:pPr marL="0" indent="0" algn="l">
              <a:lnSpc>
                <a:spcPct val="112000"/>
              </a:lnSpc>
              <a:buNone/>
            </a:pPr>
            <a:r>
              <a:rPr lang="en-US" sz="950" i="1" dirty="0">
                <a:solidFill>
                  <a:srgbClr val="E5E7EB"/>
                </a:solidFill>
                <a:latin typeface="Inter" pitchFamily="34" charset="0"/>
                <a:ea typeface="Inter" pitchFamily="34" charset="-122"/>
                <a:cs typeface="Inter" pitchFamily="34" charset="-120"/>
              </a:rPr>
              <a:t>“Where are we exposed, and can we prove control?”</a:t>
            </a:r>
            <a:endParaRPr lang="en-US" sz="950" dirty="0"/>
          </a:p>
        </p:txBody>
      </p:sp>
      <p:sp>
        <p:nvSpPr>
          <p:cNvPr id="17" name="Shape 13"/>
          <p:cNvSpPr/>
          <p:nvPr/>
        </p:nvSpPr>
        <p:spPr>
          <a:xfrm>
            <a:off x="857250" y="2483514"/>
            <a:ext cx="2362181" cy="1006543"/>
          </a:xfrm>
          <a:prstGeom prst="rect">
            <a:avLst/>
          </a:prstGeom>
          <a:solidFill>
            <a:srgbClr val="FFFFFF">
              <a:alpha val="2000"/>
            </a:srgbClr>
          </a:solidFill>
          <a:ln/>
        </p:spPr>
        <p:txBody>
          <a:bodyPr/>
          <a:lstStyle/>
          <a:p>
            <a:endParaRPr lang="en-US"/>
          </a:p>
        </p:txBody>
      </p:sp>
      <p:sp>
        <p:nvSpPr>
          <p:cNvPr id="18" name="Shape 14"/>
          <p:cNvSpPr/>
          <p:nvPr/>
        </p:nvSpPr>
        <p:spPr>
          <a:xfrm>
            <a:off x="857250" y="2483514"/>
            <a:ext cx="21431" cy="1006543"/>
          </a:xfrm>
          <a:prstGeom prst="rect">
            <a:avLst/>
          </a:prstGeom>
          <a:solidFill>
            <a:srgbClr val="8B5CF6"/>
          </a:solidFill>
          <a:ln/>
        </p:spPr>
        <p:txBody>
          <a:bodyPr/>
          <a:lstStyle/>
          <a:p>
            <a:endParaRPr lang="en-US"/>
          </a:p>
        </p:txBody>
      </p:sp>
      <p:sp>
        <p:nvSpPr>
          <p:cNvPr id="19" name="Text 15"/>
          <p:cNvSpPr/>
          <p:nvPr/>
        </p:nvSpPr>
        <p:spPr>
          <a:xfrm>
            <a:off x="1000125" y="2626389"/>
            <a:ext cx="2076431" cy="275034"/>
          </a:xfrm>
          <a:prstGeom prst="rect">
            <a:avLst/>
          </a:prstGeom>
          <a:noFill/>
          <a:ln/>
        </p:spPr>
        <p:txBody>
          <a:bodyPr wrap="square" lIns="0" tIns="0" rIns="0" bIns="0" rtlCol="0" anchor="t">
            <a:spAutoFit/>
          </a:bodyPr>
          <a:lstStyle/>
          <a:p>
            <a:pPr marL="0" indent="0" algn="l">
              <a:buNone/>
            </a:pPr>
            <a:r>
              <a:rPr lang="en-US" sz="800" b="1" kern="0" spc="1" dirty="0">
                <a:solidFill>
                  <a:srgbClr val="9CA3AF"/>
                </a:solidFill>
                <a:latin typeface="Inter Bold" pitchFamily="34" charset="0"/>
                <a:ea typeface="Inter Bold" pitchFamily="34" charset="-122"/>
                <a:cs typeface="Inter Bold" pitchFamily="34" charset="-120"/>
              </a:rPr>
              <a:t>FINANCIAL SERVICES DECISION-MAKER</a:t>
            </a:r>
            <a:endParaRPr lang="en-US" sz="800" dirty="0"/>
          </a:p>
        </p:txBody>
      </p:sp>
      <p:sp>
        <p:nvSpPr>
          <p:cNvPr id="20" name="Text 16"/>
          <p:cNvSpPr/>
          <p:nvPr/>
        </p:nvSpPr>
        <p:spPr>
          <a:xfrm>
            <a:off x="1000125" y="2987148"/>
            <a:ext cx="2076431" cy="360034"/>
          </a:xfrm>
          <a:prstGeom prst="rect">
            <a:avLst/>
          </a:prstGeom>
          <a:noFill/>
          <a:ln/>
        </p:spPr>
        <p:txBody>
          <a:bodyPr wrap="square" lIns="0" tIns="0" rIns="0" bIns="0" rtlCol="0" anchor="t">
            <a:spAutoFit/>
          </a:bodyPr>
          <a:lstStyle/>
          <a:p>
            <a:pPr marL="0" indent="0" algn="l">
              <a:lnSpc>
                <a:spcPct val="112000"/>
              </a:lnSpc>
              <a:buNone/>
            </a:pPr>
            <a:r>
              <a:rPr lang="en-US" sz="950" i="1" dirty="0">
                <a:solidFill>
                  <a:srgbClr val="E5E7EB"/>
                </a:solidFill>
                <a:latin typeface="Inter" pitchFamily="34" charset="0"/>
                <a:ea typeface="Inter" pitchFamily="34" charset="-122"/>
                <a:cs typeface="Inter" pitchFamily="34" charset="-120"/>
              </a:rPr>
              <a:t>“How do we preserve trust in regulated decisions?”</a:t>
            </a:r>
            <a:endParaRPr lang="en-US" sz="950" dirty="0"/>
          </a:p>
        </p:txBody>
      </p:sp>
      <p:sp>
        <p:nvSpPr>
          <p:cNvPr id="21" name="Shape 17"/>
          <p:cNvSpPr/>
          <p:nvPr/>
        </p:nvSpPr>
        <p:spPr>
          <a:xfrm>
            <a:off x="3390881" y="2483514"/>
            <a:ext cx="2362209" cy="1006543"/>
          </a:xfrm>
          <a:prstGeom prst="rect">
            <a:avLst/>
          </a:prstGeom>
          <a:solidFill>
            <a:srgbClr val="FFFFFF">
              <a:alpha val="2000"/>
            </a:srgbClr>
          </a:solidFill>
          <a:ln/>
        </p:spPr>
        <p:txBody>
          <a:bodyPr/>
          <a:lstStyle/>
          <a:p>
            <a:endParaRPr lang="en-US"/>
          </a:p>
        </p:txBody>
      </p:sp>
      <p:sp>
        <p:nvSpPr>
          <p:cNvPr id="22" name="Shape 18"/>
          <p:cNvSpPr/>
          <p:nvPr/>
        </p:nvSpPr>
        <p:spPr>
          <a:xfrm>
            <a:off x="3390881" y="2483514"/>
            <a:ext cx="21431" cy="1006543"/>
          </a:xfrm>
          <a:prstGeom prst="rect">
            <a:avLst/>
          </a:prstGeom>
          <a:solidFill>
            <a:srgbClr val="EC4899"/>
          </a:solidFill>
          <a:ln/>
        </p:spPr>
        <p:txBody>
          <a:bodyPr/>
          <a:lstStyle/>
          <a:p>
            <a:endParaRPr lang="en-US"/>
          </a:p>
        </p:txBody>
      </p:sp>
      <p:sp>
        <p:nvSpPr>
          <p:cNvPr id="23" name="Text 19"/>
          <p:cNvSpPr/>
          <p:nvPr/>
        </p:nvSpPr>
        <p:spPr>
          <a:xfrm>
            <a:off x="3533756" y="2626389"/>
            <a:ext cx="2076459" cy="275034"/>
          </a:xfrm>
          <a:prstGeom prst="rect">
            <a:avLst/>
          </a:prstGeom>
          <a:noFill/>
          <a:ln/>
        </p:spPr>
        <p:txBody>
          <a:bodyPr wrap="square" lIns="0" tIns="0" rIns="0" bIns="0" rtlCol="0" anchor="t">
            <a:spAutoFit/>
          </a:bodyPr>
          <a:lstStyle/>
          <a:p>
            <a:pPr marL="0" indent="0" algn="l">
              <a:buNone/>
            </a:pPr>
            <a:r>
              <a:rPr lang="en-US" sz="800" b="1" kern="0" spc="1" dirty="0">
                <a:solidFill>
                  <a:srgbClr val="9CA3AF"/>
                </a:solidFill>
                <a:latin typeface="Inter Bold" pitchFamily="34" charset="0"/>
                <a:ea typeface="Inter Bold" pitchFamily="34" charset="-122"/>
                <a:cs typeface="Inter Bold" pitchFamily="34" charset="-120"/>
              </a:rPr>
              <a:t>FOUNDER / INVESTOR / STRATEGIST</a:t>
            </a:r>
            <a:endParaRPr lang="en-US" sz="800" dirty="0"/>
          </a:p>
        </p:txBody>
      </p:sp>
      <p:sp>
        <p:nvSpPr>
          <p:cNvPr id="24" name="Text 20"/>
          <p:cNvSpPr/>
          <p:nvPr/>
        </p:nvSpPr>
        <p:spPr>
          <a:xfrm>
            <a:off x="3533756" y="2987148"/>
            <a:ext cx="2076459" cy="360034"/>
          </a:xfrm>
          <a:prstGeom prst="rect">
            <a:avLst/>
          </a:prstGeom>
          <a:noFill/>
          <a:ln/>
        </p:spPr>
        <p:txBody>
          <a:bodyPr wrap="square" lIns="0" tIns="0" rIns="0" bIns="0" rtlCol="0" anchor="t">
            <a:spAutoFit/>
          </a:bodyPr>
          <a:lstStyle/>
          <a:p>
            <a:pPr marL="0" indent="0" algn="l">
              <a:lnSpc>
                <a:spcPct val="112000"/>
              </a:lnSpc>
              <a:buNone/>
            </a:pPr>
            <a:r>
              <a:rPr lang="en-US" sz="950" i="1" dirty="0">
                <a:solidFill>
                  <a:srgbClr val="E5E7EB"/>
                </a:solidFill>
                <a:latin typeface="Inter" pitchFamily="34" charset="0"/>
                <a:ea typeface="Inter" pitchFamily="34" charset="-122"/>
                <a:cs typeface="Inter" pitchFamily="34" charset="-120"/>
              </a:rPr>
              <a:t>“How does responsible design become advantage?”</a:t>
            </a:r>
            <a:endParaRPr lang="en-US" sz="950" dirty="0"/>
          </a:p>
        </p:txBody>
      </p:sp>
      <p:sp>
        <p:nvSpPr>
          <p:cNvPr id="25" name="Shape 21"/>
          <p:cNvSpPr/>
          <p:nvPr/>
        </p:nvSpPr>
        <p:spPr>
          <a:xfrm>
            <a:off x="5924541" y="2483514"/>
            <a:ext cx="2362181" cy="1006543"/>
          </a:xfrm>
          <a:prstGeom prst="rect">
            <a:avLst/>
          </a:prstGeom>
          <a:solidFill>
            <a:srgbClr val="FFFFFF">
              <a:alpha val="2000"/>
            </a:srgbClr>
          </a:solidFill>
          <a:ln/>
        </p:spPr>
        <p:txBody>
          <a:bodyPr/>
          <a:lstStyle/>
          <a:p>
            <a:endParaRPr lang="en-US"/>
          </a:p>
        </p:txBody>
      </p:sp>
      <p:sp>
        <p:nvSpPr>
          <p:cNvPr id="26" name="Shape 22"/>
          <p:cNvSpPr/>
          <p:nvPr/>
        </p:nvSpPr>
        <p:spPr>
          <a:xfrm>
            <a:off x="5924541" y="2483514"/>
            <a:ext cx="21431" cy="1006543"/>
          </a:xfrm>
          <a:prstGeom prst="rect">
            <a:avLst/>
          </a:prstGeom>
          <a:solidFill>
            <a:srgbClr val="00D4FF"/>
          </a:solidFill>
          <a:ln/>
        </p:spPr>
        <p:txBody>
          <a:bodyPr/>
          <a:lstStyle/>
          <a:p>
            <a:endParaRPr lang="en-US"/>
          </a:p>
        </p:txBody>
      </p:sp>
      <p:sp>
        <p:nvSpPr>
          <p:cNvPr id="27" name="Text 23"/>
          <p:cNvSpPr/>
          <p:nvPr/>
        </p:nvSpPr>
        <p:spPr>
          <a:xfrm>
            <a:off x="6067416" y="2626389"/>
            <a:ext cx="2076431" cy="137517"/>
          </a:xfrm>
          <a:prstGeom prst="rect">
            <a:avLst/>
          </a:prstGeom>
          <a:noFill/>
          <a:ln/>
        </p:spPr>
        <p:txBody>
          <a:bodyPr wrap="square" lIns="0" tIns="0" rIns="0" bIns="0" rtlCol="0" anchor="t">
            <a:spAutoFit/>
          </a:bodyPr>
          <a:lstStyle/>
          <a:p>
            <a:pPr marL="0" indent="0" algn="l">
              <a:buNone/>
            </a:pPr>
            <a:r>
              <a:rPr lang="en-US" sz="800" b="1" kern="0" spc="1" dirty="0">
                <a:solidFill>
                  <a:srgbClr val="9CA3AF"/>
                </a:solidFill>
                <a:latin typeface="Inter Bold" pitchFamily="34" charset="0"/>
                <a:ea typeface="Inter Bold" pitchFamily="34" charset="-122"/>
                <a:cs typeface="Inter Bold" pitchFamily="34" charset="-120"/>
              </a:rPr>
              <a:t>HUMAN-IMPACT LEADER</a:t>
            </a:r>
            <a:endParaRPr lang="en-US" sz="800" dirty="0"/>
          </a:p>
        </p:txBody>
      </p:sp>
      <p:sp>
        <p:nvSpPr>
          <p:cNvPr id="28" name="Text 24"/>
          <p:cNvSpPr/>
          <p:nvPr/>
        </p:nvSpPr>
        <p:spPr>
          <a:xfrm>
            <a:off x="6067416" y="2849631"/>
            <a:ext cx="2076431" cy="360034"/>
          </a:xfrm>
          <a:prstGeom prst="rect">
            <a:avLst/>
          </a:prstGeom>
          <a:noFill/>
          <a:ln/>
        </p:spPr>
        <p:txBody>
          <a:bodyPr wrap="square" lIns="0" tIns="0" rIns="0" bIns="0" rtlCol="0" anchor="t">
            <a:spAutoFit/>
          </a:bodyPr>
          <a:lstStyle/>
          <a:p>
            <a:pPr marL="0" indent="0" algn="l">
              <a:lnSpc>
                <a:spcPct val="112000"/>
              </a:lnSpc>
              <a:buNone/>
            </a:pPr>
            <a:r>
              <a:rPr lang="en-US" sz="950" i="1" dirty="0">
                <a:solidFill>
                  <a:srgbClr val="E5E7EB"/>
                </a:solidFill>
                <a:latin typeface="Inter" pitchFamily="34" charset="0"/>
                <a:ea typeface="Inter" pitchFamily="34" charset="-122"/>
                <a:cs typeface="Inter" pitchFamily="34" charset="-120"/>
              </a:rPr>
              <a:t>“What happens to the person affected by the system?”</a:t>
            </a:r>
            <a:endParaRPr lang="en-US" sz="950" dirty="0"/>
          </a:p>
        </p:txBody>
      </p:sp>
      <p:sp>
        <p:nvSpPr>
          <p:cNvPr id="31" name="Shape 27"/>
          <p:cNvSpPr/>
          <p:nvPr/>
        </p:nvSpPr>
        <p:spPr>
          <a:xfrm>
            <a:off x="714375" y="4672013"/>
            <a:ext cx="7715250" cy="7144"/>
          </a:xfrm>
          <a:prstGeom prst="rect">
            <a:avLst/>
          </a:prstGeom>
          <a:solidFill>
            <a:srgbClr val="FFFFFF"/>
          </a:solidFill>
          <a:ln/>
        </p:spPr>
        <p:txBody>
          <a:bodyPr/>
          <a:lstStyle/>
          <a:p>
            <a:endParaRPr lang="en-US"/>
          </a:p>
        </p:txBody>
      </p:sp>
      <p:sp>
        <p:nvSpPr>
          <p:cNvPr id="32" name="Text 28"/>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33" name="Text 29"/>
          <p:cNvSpPr/>
          <p:nvPr/>
        </p:nvSpPr>
        <p:spPr>
          <a:xfrm>
            <a:off x="8306395" y="4793456"/>
            <a:ext cx="96180" cy="115416"/>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04</a:t>
            </a:r>
            <a:endParaRPr lang="en-US" sz="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571500"/>
            <a:ext cx="7429500" cy="346472"/>
          </a:xfrm>
          <a:prstGeom prst="rect">
            <a:avLst/>
          </a:prstGeom>
          <a:noFill/>
          <a:ln/>
        </p:spPr>
        <p:txBody>
          <a:bodyPr wrap="square" lIns="0" tIns="0" rIns="0" bIns="0" rtlCol="0" anchor="t">
            <a:spAutoFit/>
          </a:bodyPr>
          <a:lstStyle/>
          <a:p>
            <a:pPr marL="0" indent="0" algn="l">
              <a:buNone/>
            </a:pPr>
            <a:r>
              <a:rPr lang="en-US" sz="2000" b="1" kern="0" spc="1" dirty="0">
                <a:solidFill>
                  <a:srgbClr val="FFFFFF"/>
                </a:solidFill>
                <a:latin typeface="Inter Black" pitchFamily="34" charset="0"/>
                <a:ea typeface="Inter Black" pitchFamily="34" charset="-122"/>
                <a:cs typeface="Inter Black" pitchFamily="34" charset="-120"/>
              </a:rPr>
              <a:t>AI IS MOVING FROM TOOL TO BUILDER</a:t>
            </a:r>
            <a:endParaRPr lang="en-US" sz="2000" dirty="0"/>
          </a:p>
        </p:txBody>
      </p:sp>
      <p:sp>
        <p:nvSpPr>
          <p:cNvPr id="5" name="Text 1"/>
          <p:cNvSpPr/>
          <p:nvPr/>
        </p:nvSpPr>
        <p:spPr>
          <a:xfrm>
            <a:off x="857250" y="1639491"/>
            <a:ext cx="546162" cy="121444"/>
          </a:xfrm>
          <a:prstGeom prst="rect">
            <a:avLst/>
          </a:prstGeom>
          <a:noFill/>
          <a:ln/>
        </p:spPr>
        <p:txBody>
          <a:bodyPr wrap="none" lIns="0" tIns="0" rIns="0" bIns="0" rtlCol="0" anchor="t">
            <a:spAutoFit/>
          </a:bodyPr>
          <a:lstStyle/>
          <a:p>
            <a:pPr marL="0" indent="0" algn="l">
              <a:buNone/>
            </a:pPr>
            <a:r>
              <a:rPr lang="en-US" sz="750" kern="0" spc="1" dirty="0">
                <a:solidFill>
                  <a:srgbClr val="6B7280"/>
                </a:solidFill>
                <a:latin typeface="Inter" pitchFamily="34" charset="0"/>
                <a:ea typeface="Inter" pitchFamily="34" charset="-122"/>
                <a:cs typeface="Inter" pitchFamily="34" charset="-120"/>
              </a:rPr>
              <a:t>PHASE 01</a:t>
            </a:r>
            <a:endParaRPr lang="en-US" sz="750" dirty="0"/>
          </a:p>
        </p:txBody>
      </p:sp>
      <p:sp>
        <p:nvSpPr>
          <p:cNvPr id="6" name="Text 2"/>
          <p:cNvSpPr/>
          <p:nvPr/>
        </p:nvSpPr>
        <p:spPr>
          <a:xfrm>
            <a:off x="2460296" y="1632347"/>
            <a:ext cx="540079" cy="135731"/>
          </a:xfrm>
          <a:prstGeom prst="rect">
            <a:avLst/>
          </a:prstGeom>
          <a:noFill/>
          <a:ln/>
        </p:spPr>
        <p:txBody>
          <a:bodyPr wrap="none" lIns="0" tIns="0" rIns="0" bIns="0" rtlCol="0" anchor="t">
            <a:spAutoFit/>
          </a:bodyPr>
          <a:lstStyle/>
          <a:p>
            <a:pPr marL="0" indent="0" algn="l">
              <a:buNone/>
            </a:pPr>
            <a:r>
              <a:rPr lang="en-US" sz="750" dirty="0">
                <a:solidFill>
                  <a:srgbClr val="9CA3AF"/>
                </a:solidFill>
                <a:latin typeface="monospace" pitchFamily="34" charset="0"/>
                <a:ea typeface="monospace" pitchFamily="34" charset="-122"/>
                <a:cs typeface="monospace" pitchFamily="34" charset="-120"/>
              </a:rPr>
              <a:t>2022–2023</a:t>
            </a:r>
            <a:endParaRPr lang="en-US" sz="750" dirty="0"/>
          </a:p>
        </p:txBody>
      </p:sp>
      <p:sp>
        <p:nvSpPr>
          <p:cNvPr id="7" name="Text 3"/>
          <p:cNvSpPr/>
          <p:nvPr/>
        </p:nvSpPr>
        <p:spPr>
          <a:xfrm>
            <a:off x="857250" y="1825228"/>
            <a:ext cx="2143125" cy="276820"/>
          </a:xfrm>
          <a:prstGeom prst="rect">
            <a:avLst/>
          </a:prstGeom>
          <a:noFill/>
          <a:ln/>
        </p:spPr>
        <p:txBody>
          <a:bodyPr wrap="square" lIns="0" tIns="0" rIns="0" bIns="0" rtlCol="0" anchor="t">
            <a:spAutoFit/>
          </a:bodyPr>
          <a:lstStyle/>
          <a:p>
            <a:pPr marL="0" indent="0" algn="l">
              <a:buNone/>
            </a:pPr>
            <a:r>
              <a:rPr lang="en-US" sz="1600" b="1" dirty="0">
                <a:solidFill>
                  <a:srgbClr val="E5E7EB"/>
                </a:solidFill>
                <a:latin typeface="Inter Bold" pitchFamily="34" charset="0"/>
                <a:ea typeface="Inter Bold" pitchFamily="34" charset="-122"/>
                <a:cs typeface="Inter Bold" pitchFamily="34" charset="-120"/>
              </a:rPr>
              <a:t>TOOL</a:t>
            </a:r>
            <a:endParaRPr lang="en-US" sz="1600" dirty="0"/>
          </a:p>
        </p:txBody>
      </p:sp>
      <p:sp>
        <p:nvSpPr>
          <p:cNvPr id="8" name="Text 4"/>
          <p:cNvSpPr/>
          <p:nvPr/>
        </p:nvSpPr>
        <p:spPr>
          <a:xfrm>
            <a:off x="857250" y="2187773"/>
            <a:ext cx="2143125" cy="137517"/>
          </a:xfrm>
          <a:prstGeom prst="rect">
            <a:avLst/>
          </a:prstGeom>
          <a:noFill/>
          <a:ln/>
        </p:spPr>
        <p:txBody>
          <a:bodyPr wrap="square" lIns="0" tIns="0" rIns="0" bIns="0" rtlCol="0" anchor="t">
            <a:spAutoFit/>
          </a:bodyPr>
          <a:lstStyle/>
          <a:p>
            <a:pPr marL="0" indent="0" algn="l">
              <a:buNone/>
            </a:pPr>
            <a:r>
              <a:rPr lang="en-US" sz="800" b="1" dirty="0">
                <a:solidFill>
                  <a:srgbClr val="00D4FF"/>
                </a:solidFill>
                <a:latin typeface="Inter Bold" pitchFamily="34" charset="0"/>
                <a:ea typeface="Inter Bold" pitchFamily="34" charset="-122"/>
                <a:cs typeface="Inter Bold" pitchFamily="34" charset="-120"/>
              </a:rPr>
              <a:t>GENERATIVE AI</a:t>
            </a:r>
            <a:endParaRPr lang="en-US" sz="800" dirty="0"/>
          </a:p>
        </p:txBody>
      </p:sp>
      <p:sp>
        <p:nvSpPr>
          <p:cNvPr id="9" name="Text 5"/>
          <p:cNvSpPr/>
          <p:nvPr/>
        </p:nvSpPr>
        <p:spPr>
          <a:xfrm>
            <a:off x="857250" y="2382441"/>
            <a:ext cx="2143125" cy="280002"/>
          </a:xfrm>
          <a:prstGeom prst="rect">
            <a:avLst/>
          </a:prstGeom>
          <a:noFill/>
          <a:ln/>
        </p:spPr>
        <p:txBody>
          <a:bodyPr wrap="square" lIns="0" tIns="0" rIns="0" bIns="0" rtlCol="0" anchor="t">
            <a:spAutoFit/>
          </a:bodyPr>
          <a:lstStyle/>
          <a:p>
            <a:pPr marL="0" indent="0" algn="l">
              <a:lnSpc>
                <a:spcPct val="112000"/>
              </a:lnSpc>
              <a:buNone/>
            </a:pPr>
            <a:r>
              <a:rPr lang="en-US" sz="750" dirty="0">
                <a:solidFill>
                  <a:srgbClr val="9CA3AF"/>
                </a:solidFill>
                <a:latin typeface="Inter" pitchFamily="34" charset="0"/>
                <a:ea typeface="Inter" pitchFamily="34" charset="-122"/>
                <a:cs typeface="Inter" pitchFamily="34" charset="-120"/>
              </a:rPr>
              <a:t>ChatGPT, Stable Diffusion, Copilot. Assisting human workflows.</a:t>
            </a:r>
            <a:endParaRPr lang="en-US" sz="750" dirty="0"/>
          </a:p>
        </p:txBody>
      </p:sp>
      <p:sp>
        <p:nvSpPr>
          <p:cNvPr id="10" name="Text 6"/>
          <p:cNvSpPr/>
          <p:nvPr/>
        </p:nvSpPr>
        <p:spPr>
          <a:xfrm>
            <a:off x="3136106" y="1632347"/>
            <a:ext cx="228600" cy="491133"/>
          </a:xfrm>
          <a:prstGeom prst="rect">
            <a:avLst/>
          </a:prstGeom>
          <a:noFill/>
          <a:ln/>
        </p:spPr>
        <p:txBody>
          <a:bodyPr wrap="none" lIns="0" tIns="255143" rIns="0" bIns="0" rtlCol="0" anchor="t">
            <a:spAutoFit/>
          </a:bodyPr>
          <a:lstStyle/>
          <a:p>
            <a:pPr marL="0" indent="0" algn="l">
              <a:buNone/>
            </a:pPr>
            <a:r>
              <a:rPr lang="en-US" sz="1700" dirty="0">
                <a:solidFill>
                  <a:srgbClr val="374151"/>
                </a:solidFill>
                <a:latin typeface="Inter" pitchFamily="34" charset="0"/>
                <a:ea typeface="Inter" pitchFamily="34" charset="-122"/>
                <a:cs typeface="Inter" pitchFamily="34" charset="-120"/>
              </a:rPr>
              <a:t>→</a:t>
            </a:r>
            <a:endParaRPr lang="en-US" sz="1700" dirty="0"/>
          </a:p>
        </p:txBody>
      </p:sp>
      <p:sp>
        <p:nvSpPr>
          <p:cNvPr id="11" name="Text 7"/>
          <p:cNvSpPr/>
          <p:nvPr/>
        </p:nvSpPr>
        <p:spPr>
          <a:xfrm>
            <a:off x="3500438" y="1639491"/>
            <a:ext cx="565807" cy="121444"/>
          </a:xfrm>
          <a:prstGeom prst="rect">
            <a:avLst/>
          </a:prstGeom>
          <a:noFill/>
          <a:ln/>
        </p:spPr>
        <p:txBody>
          <a:bodyPr wrap="none" lIns="0" tIns="0" rIns="0" bIns="0" rtlCol="0" anchor="t">
            <a:spAutoFit/>
          </a:bodyPr>
          <a:lstStyle/>
          <a:p>
            <a:pPr marL="0" indent="0" algn="l">
              <a:buNone/>
            </a:pPr>
            <a:r>
              <a:rPr lang="en-US" sz="750" kern="0" spc="1" dirty="0">
                <a:solidFill>
                  <a:srgbClr val="6B7280"/>
                </a:solidFill>
                <a:latin typeface="Inter" pitchFamily="34" charset="0"/>
                <a:ea typeface="Inter" pitchFamily="34" charset="-122"/>
                <a:cs typeface="Inter" pitchFamily="34" charset="-120"/>
              </a:rPr>
              <a:t>PHASE 02</a:t>
            </a:r>
            <a:endParaRPr lang="en-US" sz="750" dirty="0"/>
          </a:p>
        </p:txBody>
      </p:sp>
      <p:sp>
        <p:nvSpPr>
          <p:cNvPr id="12" name="Text 8"/>
          <p:cNvSpPr/>
          <p:nvPr/>
        </p:nvSpPr>
        <p:spPr>
          <a:xfrm>
            <a:off x="5103484" y="1632347"/>
            <a:ext cx="540079" cy="135731"/>
          </a:xfrm>
          <a:prstGeom prst="rect">
            <a:avLst/>
          </a:prstGeom>
          <a:noFill/>
          <a:ln/>
        </p:spPr>
        <p:txBody>
          <a:bodyPr wrap="none" lIns="0" tIns="0" rIns="0" bIns="0" rtlCol="0" anchor="t">
            <a:spAutoFit/>
          </a:bodyPr>
          <a:lstStyle/>
          <a:p>
            <a:pPr marL="0" indent="0" algn="l">
              <a:buNone/>
            </a:pPr>
            <a:r>
              <a:rPr lang="en-US" sz="750" dirty="0">
                <a:solidFill>
                  <a:srgbClr val="9CA3AF"/>
                </a:solidFill>
                <a:latin typeface="monospace" pitchFamily="34" charset="0"/>
                <a:ea typeface="monospace" pitchFamily="34" charset="-122"/>
                <a:cs typeface="monospace" pitchFamily="34" charset="-120"/>
              </a:rPr>
              <a:t>2024–2025</a:t>
            </a:r>
            <a:endParaRPr lang="en-US" sz="750" dirty="0"/>
          </a:p>
        </p:txBody>
      </p:sp>
      <p:sp>
        <p:nvSpPr>
          <p:cNvPr id="13" name="Text 9"/>
          <p:cNvSpPr/>
          <p:nvPr/>
        </p:nvSpPr>
        <p:spPr>
          <a:xfrm>
            <a:off x="3500438" y="1825228"/>
            <a:ext cx="2143125" cy="276820"/>
          </a:xfrm>
          <a:prstGeom prst="rect">
            <a:avLst/>
          </a:prstGeom>
          <a:noFill/>
          <a:ln/>
        </p:spPr>
        <p:txBody>
          <a:bodyPr wrap="square" lIns="0" tIns="0" rIns="0" bIns="0" rtlCol="0" anchor="t">
            <a:spAutoFit/>
          </a:bodyPr>
          <a:lstStyle/>
          <a:p>
            <a:pPr marL="0" indent="0" algn="l">
              <a:buNone/>
            </a:pPr>
            <a:r>
              <a:rPr lang="en-US" sz="1600" b="1" dirty="0">
                <a:solidFill>
                  <a:srgbClr val="E5E7EB"/>
                </a:solidFill>
                <a:latin typeface="Inter Bold" pitchFamily="34" charset="0"/>
                <a:ea typeface="Inter Bold" pitchFamily="34" charset="-122"/>
                <a:cs typeface="Inter Bold" pitchFamily="34" charset="-120"/>
              </a:rPr>
              <a:t>EXECUTOR</a:t>
            </a:r>
            <a:endParaRPr lang="en-US" sz="1600" dirty="0"/>
          </a:p>
        </p:txBody>
      </p:sp>
      <p:sp>
        <p:nvSpPr>
          <p:cNvPr id="14" name="Text 10"/>
          <p:cNvSpPr/>
          <p:nvPr/>
        </p:nvSpPr>
        <p:spPr>
          <a:xfrm>
            <a:off x="3500438" y="2187773"/>
            <a:ext cx="2143125" cy="137517"/>
          </a:xfrm>
          <a:prstGeom prst="rect">
            <a:avLst/>
          </a:prstGeom>
          <a:noFill/>
          <a:ln/>
        </p:spPr>
        <p:txBody>
          <a:bodyPr wrap="square" lIns="0" tIns="0" rIns="0" bIns="0" rtlCol="0" anchor="t">
            <a:spAutoFit/>
          </a:bodyPr>
          <a:lstStyle/>
          <a:p>
            <a:pPr marL="0" indent="0" algn="l">
              <a:buNone/>
            </a:pPr>
            <a:r>
              <a:rPr lang="en-US" sz="800" b="1" dirty="0">
                <a:solidFill>
                  <a:srgbClr val="00D4FF"/>
                </a:solidFill>
                <a:latin typeface="Inter Bold" pitchFamily="34" charset="0"/>
                <a:ea typeface="Inter Bold" pitchFamily="34" charset="-122"/>
                <a:cs typeface="Inter Bold" pitchFamily="34" charset="-120"/>
              </a:rPr>
              <a:t>AGENTIC AI</a:t>
            </a:r>
            <a:endParaRPr lang="en-US" sz="800" dirty="0"/>
          </a:p>
        </p:txBody>
      </p:sp>
      <p:sp>
        <p:nvSpPr>
          <p:cNvPr id="15" name="Text 11"/>
          <p:cNvSpPr/>
          <p:nvPr/>
        </p:nvSpPr>
        <p:spPr>
          <a:xfrm>
            <a:off x="3500438" y="2382441"/>
            <a:ext cx="2143125" cy="420002"/>
          </a:xfrm>
          <a:prstGeom prst="rect">
            <a:avLst/>
          </a:prstGeom>
          <a:noFill/>
          <a:ln/>
        </p:spPr>
        <p:txBody>
          <a:bodyPr wrap="square" lIns="0" tIns="0" rIns="0" bIns="0" rtlCol="0" anchor="t">
            <a:spAutoFit/>
          </a:bodyPr>
          <a:lstStyle/>
          <a:p>
            <a:pPr marL="0" indent="0" algn="l">
              <a:lnSpc>
                <a:spcPct val="112000"/>
              </a:lnSpc>
              <a:buNone/>
            </a:pPr>
            <a:r>
              <a:rPr lang="en-US" sz="750" dirty="0">
                <a:solidFill>
                  <a:srgbClr val="9CA3AF"/>
                </a:solidFill>
                <a:latin typeface="Inter" pitchFamily="34" charset="0"/>
                <a:ea typeface="Inter" pitchFamily="34" charset="-122"/>
                <a:cs typeface="Inter" pitchFamily="34" charset="-120"/>
              </a:rPr>
              <a:t>AutoGPT, Computer Use. Executing complex, multi-step workflows autonomously.</a:t>
            </a:r>
            <a:endParaRPr lang="en-US" sz="750" dirty="0"/>
          </a:p>
        </p:txBody>
      </p:sp>
      <p:sp>
        <p:nvSpPr>
          <p:cNvPr id="16" name="Text 12"/>
          <p:cNvSpPr/>
          <p:nvPr/>
        </p:nvSpPr>
        <p:spPr>
          <a:xfrm>
            <a:off x="5779294" y="1632347"/>
            <a:ext cx="228600" cy="491133"/>
          </a:xfrm>
          <a:prstGeom prst="rect">
            <a:avLst/>
          </a:prstGeom>
          <a:noFill/>
          <a:ln/>
        </p:spPr>
        <p:txBody>
          <a:bodyPr wrap="none" lIns="0" tIns="255143" rIns="0" bIns="0" rtlCol="0" anchor="t">
            <a:spAutoFit/>
          </a:bodyPr>
          <a:lstStyle/>
          <a:p>
            <a:pPr marL="0" indent="0" algn="l">
              <a:buNone/>
            </a:pPr>
            <a:r>
              <a:rPr lang="en-US" sz="1700" dirty="0">
                <a:solidFill>
                  <a:srgbClr val="374151"/>
                </a:solidFill>
                <a:latin typeface="Inter" pitchFamily="34" charset="0"/>
                <a:ea typeface="Inter" pitchFamily="34" charset="-122"/>
                <a:cs typeface="Inter" pitchFamily="34" charset="-120"/>
              </a:rPr>
              <a:t>→</a:t>
            </a:r>
            <a:endParaRPr lang="en-US" sz="1700" dirty="0"/>
          </a:p>
        </p:txBody>
      </p:sp>
      <p:sp>
        <p:nvSpPr>
          <p:cNvPr id="17" name="Text 13"/>
          <p:cNvSpPr/>
          <p:nvPr/>
        </p:nvSpPr>
        <p:spPr>
          <a:xfrm>
            <a:off x="6143625" y="1639491"/>
            <a:ext cx="567593" cy="121444"/>
          </a:xfrm>
          <a:prstGeom prst="rect">
            <a:avLst/>
          </a:prstGeom>
          <a:noFill/>
          <a:ln/>
        </p:spPr>
        <p:txBody>
          <a:bodyPr wrap="none" lIns="0" tIns="0" rIns="0" bIns="0" rtlCol="0" anchor="t">
            <a:spAutoFit/>
          </a:bodyPr>
          <a:lstStyle/>
          <a:p>
            <a:pPr marL="0" indent="0" algn="l">
              <a:buNone/>
            </a:pPr>
            <a:r>
              <a:rPr lang="en-US" sz="750" kern="0" spc="1" dirty="0">
                <a:solidFill>
                  <a:srgbClr val="6B7280"/>
                </a:solidFill>
                <a:latin typeface="Inter" pitchFamily="34" charset="0"/>
                <a:ea typeface="Inter" pitchFamily="34" charset="-122"/>
                <a:cs typeface="Inter" pitchFamily="34" charset="-120"/>
              </a:rPr>
              <a:t>PHASE 03</a:t>
            </a:r>
            <a:endParaRPr lang="en-US" sz="750" dirty="0"/>
          </a:p>
        </p:txBody>
      </p:sp>
      <p:sp>
        <p:nvSpPr>
          <p:cNvPr id="18" name="Text 14"/>
          <p:cNvSpPr/>
          <p:nvPr/>
        </p:nvSpPr>
        <p:spPr>
          <a:xfrm>
            <a:off x="7986713" y="1632347"/>
            <a:ext cx="300038" cy="135731"/>
          </a:xfrm>
          <a:prstGeom prst="rect">
            <a:avLst/>
          </a:prstGeom>
          <a:noFill/>
          <a:ln/>
        </p:spPr>
        <p:txBody>
          <a:bodyPr wrap="none" lIns="0" tIns="0" rIns="0" bIns="0" rtlCol="0" anchor="t">
            <a:spAutoFit/>
          </a:bodyPr>
          <a:lstStyle/>
          <a:p>
            <a:pPr marL="0" indent="0" algn="l">
              <a:buNone/>
            </a:pPr>
            <a:r>
              <a:rPr lang="en-US" sz="750" dirty="0">
                <a:solidFill>
                  <a:srgbClr val="9CA3AF"/>
                </a:solidFill>
                <a:latin typeface="monospace" pitchFamily="34" charset="0"/>
                <a:ea typeface="monospace" pitchFamily="34" charset="-122"/>
                <a:cs typeface="monospace" pitchFamily="34" charset="-120"/>
              </a:rPr>
              <a:t>2025–</a:t>
            </a:r>
            <a:endParaRPr lang="en-US" sz="750" dirty="0"/>
          </a:p>
        </p:txBody>
      </p:sp>
      <p:sp>
        <p:nvSpPr>
          <p:cNvPr id="19" name="Text 15"/>
          <p:cNvSpPr/>
          <p:nvPr/>
        </p:nvSpPr>
        <p:spPr>
          <a:xfrm>
            <a:off x="6143625" y="1825228"/>
            <a:ext cx="2143125" cy="276820"/>
          </a:xfrm>
          <a:prstGeom prst="rect">
            <a:avLst/>
          </a:prstGeom>
          <a:noFill/>
          <a:ln/>
        </p:spPr>
        <p:txBody>
          <a:bodyPr wrap="square" lIns="0" tIns="0" rIns="0" bIns="0" rtlCol="0" anchor="t">
            <a:spAutoFit/>
          </a:bodyPr>
          <a:lstStyle/>
          <a:p>
            <a:pPr marL="0" indent="0" algn="l">
              <a:buNone/>
            </a:pPr>
            <a:r>
              <a:rPr lang="en-US" sz="1600" b="1" dirty="0">
                <a:solidFill>
                  <a:srgbClr val="F5A623"/>
                </a:solidFill>
                <a:latin typeface="Inter Bold" pitchFamily="34" charset="0"/>
                <a:ea typeface="Inter Bold" pitchFamily="34" charset="-122"/>
                <a:cs typeface="Inter Bold" pitchFamily="34" charset="-120"/>
              </a:rPr>
              <a:t>BUILDER</a:t>
            </a:r>
            <a:endParaRPr lang="en-US" sz="1600" dirty="0"/>
          </a:p>
        </p:txBody>
      </p:sp>
      <p:sp>
        <p:nvSpPr>
          <p:cNvPr id="20" name="Text 16"/>
          <p:cNvSpPr/>
          <p:nvPr/>
        </p:nvSpPr>
        <p:spPr>
          <a:xfrm>
            <a:off x="6143625" y="2187773"/>
            <a:ext cx="2143125" cy="275034"/>
          </a:xfrm>
          <a:prstGeom prst="rect">
            <a:avLst/>
          </a:prstGeom>
          <a:noFill/>
          <a:ln/>
        </p:spPr>
        <p:txBody>
          <a:bodyPr wrap="square" lIns="0" tIns="0" rIns="0" bIns="0" rtlCol="0" anchor="t">
            <a:spAutoFit/>
          </a:bodyPr>
          <a:lstStyle/>
          <a:p>
            <a:pPr marL="0" indent="0" algn="l">
              <a:buNone/>
            </a:pPr>
            <a:r>
              <a:rPr lang="en-US" sz="800" b="1" dirty="0">
                <a:solidFill>
                  <a:srgbClr val="00D4FF"/>
                </a:solidFill>
                <a:latin typeface="Inter Bold" pitchFamily="34" charset="0"/>
                <a:ea typeface="Inter Bold" pitchFamily="34" charset="-122"/>
                <a:cs typeface="Inter Bold" pitchFamily="34" charset="-120"/>
              </a:rPr>
              <a:t>EXTENDED CONTEXT + SELF-IMPROVING</a:t>
            </a:r>
            <a:endParaRPr lang="en-US" sz="800" dirty="0"/>
          </a:p>
        </p:txBody>
      </p:sp>
      <p:sp>
        <p:nvSpPr>
          <p:cNvPr id="21" name="Text 17"/>
          <p:cNvSpPr/>
          <p:nvPr/>
        </p:nvSpPr>
        <p:spPr>
          <a:xfrm>
            <a:off x="6143624" y="2376943"/>
            <a:ext cx="2143125" cy="280002"/>
          </a:xfrm>
          <a:prstGeom prst="rect">
            <a:avLst/>
          </a:prstGeom>
          <a:noFill/>
          <a:ln/>
        </p:spPr>
        <p:txBody>
          <a:bodyPr wrap="square" lIns="0" tIns="0" rIns="0" bIns="0" rtlCol="0" anchor="t">
            <a:spAutoFit/>
          </a:bodyPr>
          <a:lstStyle/>
          <a:p>
            <a:pPr marL="0" indent="0" algn="l">
              <a:lnSpc>
                <a:spcPct val="112000"/>
              </a:lnSpc>
              <a:buNone/>
            </a:pPr>
            <a:r>
              <a:rPr lang="en-US" sz="750" dirty="0">
                <a:solidFill>
                  <a:srgbClr val="9CA3AF"/>
                </a:solidFill>
                <a:latin typeface="Inter" pitchFamily="34" charset="0"/>
                <a:ea typeface="Inter" pitchFamily="34" charset="-122"/>
                <a:cs typeface="Inter" pitchFamily="34" charset="-120"/>
              </a:rPr>
              <a:t>AI participates in building its own successor systems and architectures.</a:t>
            </a:r>
            <a:endParaRPr lang="en-US" sz="750" dirty="0"/>
          </a:p>
        </p:txBody>
      </p:sp>
      <p:sp>
        <p:nvSpPr>
          <p:cNvPr id="22" name="Shape 18"/>
          <p:cNvSpPr/>
          <p:nvPr/>
        </p:nvSpPr>
        <p:spPr>
          <a:xfrm>
            <a:off x="857250" y="3323937"/>
            <a:ext cx="3714750" cy="959048"/>
          </a:xfrm>
          <a:prstGeom prst="rect">
            <a:avLst/>
          </a:prstGeom>
          <a:solidFill>
            <a:srgbClr val="FFFFFF">
              <a:alpha val="3000"/>
            </a:srgbClr>
          </a:solidFill>
          <a:ln/>
        </p:spPr>
        <p:txBody>
          <a:bodyPr/>
          <a:lstStyle/>
          <a:p>
            <a:endParaRPr lang="en-US"/>
          </a:p>
        </p:txBody>
      </p:sp>
      <p:sp>
        <p:nvSpPr>
          <p:cNvPr id="23" name="Shape 19"/>
          <p:cNvSpPr/>
          <p:nvPr/>
        </p:nvSpPr>
        <p:spPr>
          <a:xfrm>
            <a:off x="857250" y="3323937"/>
            <a:ext cx="28575" cy="959048"/>
          </a:xfrm>
          <a:prstGeom prst="rect">
            <a:avLst/>
          </a:prstGeom>
          <a:solidFill>
            <a:srgbClr val="F5A623"/>
          </a:solidFill>
          <a:ln/>
        </p:spPr>
        <p:txBody>
          <a:bodyPr/>
          <a:lstStyle/>
          <a:p>
            <a:endParaRPr lang="en-US"/>
          </a:p>
        </p:txBody>
      </p:sp>
      <p:sp>
        <p:nvSpPr>
          <p:cNvPr id="24" name="Text 20"/>
          <p:cNvSpPr/>
          <p:nvPr/>
        </p:nvSpPr>
        <p:spPr>
          <a:xfrm>
            <a:off x="1028700" y="3495387"/>
            <a:ext cx="7086600" cy="173236"/>
          </a:xfrm>
          <a:prstGeom prst="rect">
            <a:avLst/>
          </a:prstGeom>
          <a:noFill/>
          <a:ln/>
        </p:spPr>
        <p:txBody>
          <a:bodyPr wrap="square" lIns="0" tIns="0" rIns="0" bIns="0" rtlCol="0" anchor="t">
            <a:spAutoFit/>
          </a:bodyPr>
          <a:lstStyle/>
          <a:p>
            <a:pPr marL="0" indent="0" algn="l">
              <a:buNone/>
            </a:pPr>
            <a:r>
              <a:rPr lang="en-US" sz="1000" b="1" dirty="0">
                <a:solidFill>
                  <a:srgbClr val="F5A623"/>
                </a:solidFill>
                <a:latin typeface="Inter Bold" pitchFamily="34" charset="0"/>
                <a:ea typeface="Inter Bold" pitchFamily="34" charset="-122"/>
                <a:cs typeface="Inter Bold" pitchFamily="34" charset="-120"/>
              </a:rPr>
              <a:t>The Shift to Harness Engineering</a:t>
            </a:r>
            <a:endParaRPr lang="en-US" sz="1000" dirty="0"/>
          </a:p>
        </p:txBody>
      </p:sp>
      <p:sp>
        <p:nvSpPr>
          <p:cNvPr id="25" name="Text 21"/>
          <p:cNvSpPr/>
          <p:nvPr/>
        </p:nvSpPr>
        <p:spPr>
          <a:xfrm>
            <a:off x="1028700" y="3706059"/>
            <a:ext cx="3478823" cy="487506"/>
          </a:xfrm>
          <a:prstGeom prst="rect">
            <a:avLst/>
          </a:prstGeom>
          <a:noFill/>
          <a:ln/>
        </p:spPr>
        <p:txBody>
          <a:bodyPr wrap="square" lIns="0" tIns="0" rIns="0" bIns="0" rtlCol="0" anchor="t">
            <a:spAutoFit/>
          </a:bodyPr>
          <a:lstStyle/>
          <a:p>
            <a:pPr marL="0" indent="0" algn="l">
              <a:lnSpc>
                <a:spcPct val="120000"/>
              </a:lnSpc>
              <a:buNone/>
            </a:pPr>
            <a:r>
              <a:rPr lang="en-US" sz="900" dirty="0">
                <a:solidFill>
                  <a:srgbClr val="E5E7EB"/>
                </a:solidFill>
                <a:latin typeface="Inter" pitchFamily="34" charset="0"/>
                <a:ea typeface="Inter" pitchFamily="34" charset="-122"/>
                <a:cs typeface="Inter" pitchFamily="34" charset="-120"/>
              </a:rPr>
              <a:t>We are no longer just prompting models. We are designing the "harness" — the scaffolding, the tools, and the evaluation pipelines — that AI uses to improve itself.</a:t>
            </a:r>
            <a:endParaRPr lang="en-US" sz="900" dirty="0"/>
          </a:p>
        </p:txBody>
      </p:sp>
      <p:sp>
        <p:nvSpPr>
          <p:cNvPr id="26" name="Text 22"/>
          <p:cNvSpPr/>
          <p:nvPr/>
        </p:nvSpPr>
        <p:spPr>
          <a:xfrm>
            <a:off x="1042987" y="4280559"/>
            <a:ext cx="7243763" cy="187615"/>
          </a:xfrm>
          <a:prstGeom prst="rect">
            <a:avLst/>
          </a:prstGeom>
          <a:noFill/>
          <a:ln/>
        </p:spPr>
        <p:txBody>
          <a:bodyPr wrap="square" lIns="0" tIns="0" rIns="0" bIns="0" rtlCol="0" anchor="t">
            <a:spAutoFit/>
          </a:bodyPr>
          <a:lstStyle/>
          <a:p>
            <a:pPr marL="0" indent="0" algn="l">
              <a:lnSpc>
                <a:spcPct val="112000"/>
              </a:lnSpc>
              <a:buNone/>
            </a:pPr>
            <a:endParaRPr lang="en-US" sz="1150" dirty="0"/>
          </a:p>
        </p:txBody>
      </p:sp>
      <p:sp>
        <p:nvSpPr>
          <p:cNvPr id="27" name="Shape 23"/>
          <p:cNvSpPr/>
          <p:nvPr/>
        </p:nvSpPr>
        <p:spPr>
          <a:xfrm>
            <a:off x="714375" y="4672013"/>
            <a:ext cx="7715250" cy="242888"/>
          </a:xfrm>
          <a:prstGeom prst="rect">
            <a:avLst/>
          </a:prstGeom>
          <a:solidFill>
            <a:srgbClr val="000000">
              <a:alpha val="0"/>
            </a:srgbClr>
          </a:solidFill>
          <a:ln/>
        </p:spPr>
        <p:txBody>
          <a:bodyPr/>
          <a:lstStyle/>
          <a:p>
            <a:endParaRPr lang="en-US"/>
          </a:p>
        </p:txBody>
      </p:sp>
      <p:sp>
        <p:nvSpPr>
          <p:cNvPr id="28" name="Shape 24"/>
          <p:cNvSpPr/>
          <p:nvPr/>
        </p:nvSpPr>
        <p:spPr>
          <a:xfrm>
            <a:off x="714375" y="4672013"/>
            <a:ext cx="7715250" cy="7144"/>
          </a:xfrm>
          <a:prstGeom prst="rect">
            <a:avLst/>
          </a:prstGeom>
          <a:solidFill>
            <a:srgbClr val="FFFFFF"/>
          </a:solidFill>
          <a:ln/>
        </p:spPr>
        <p:txBody>
          <a:bodyPr/>
          <a:lstStyle/>
          <a:p>
            <a:endParaRPr lang="en-US"/>
          </a:p>
        </p:txBody>
      </p:sp>
      <p:sp>
        <p:nvSpPr>
          <p:cNvPr id="29" name="Text 25"/>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30" name="Text 26"/>
          <p:cNvSpPr/>
          <p:nvPr/>
        </p:nvSpPr>
        <p:spPr>
          <a:xfrm>
            <a:off x="8307739" y="4793456"/>
            <a:ext cx="96180" cy="115416"/>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05</a:t>
            </a:r>
            <a:endParaRPr lang="en-US" sz="750" dirty="0"/>
          </a:p>
        </p:txBody>
      </p:sp>
      <p:sp>
        <p:nvSpPr>
          <p:cNvPr id="31" name="Shape 5">
            <a:extLst>
              <a:ext uri="{FF2B5EF4-FFF2-40B4-BE49-F238E27FC236}">
                <a16:creationId xmlns:a16="http://schemas.microsoft.com/office/drawing/2014/main" id="{D9AB5019-5206-4CC7-5455-D6FB67E2CB09}"/>
              </a:ext>
            </a:extLst>
          </p:cNvPr>
          <p:cNvSpPr/>
          <p:nvPr/>
        </p:nvSpPr>
        <p:spPr>
          <a:xfrm>
            <a:off x="4800599" y="3321843"/>
            <a:ext cx="3500438" cy="958715"/>
          </a:xfrm>
          <a:prstGeom prst="rect">
            <a:avLst/>
          </a:prstGeom>
          <a:solidFill>
            <a:srgbClr val="FFFFFF">
              <a:alpha val="3000"/>
            </a:srgbClr>
          </a:solidFill>
          <a:ln w="9144">
            <a:solidFill>
              <a:srgbClr val="FFFFFF">
                <a:alpha val="10000"/>
              </a:srgbClr>
            </a:solidFill>
            <a:prstDash val="solid"/>
          </a:ln>
        </p:spPr>
        <p:txBody>
          <a:bodyPr/>
          <a:lstStyle/>
          <a:p>
            <a:endParaRPr lang="en-US"/>
          </a:p>
        </p:txBody>
      </p:sp>
      <p:sp>
        <p:nvSpPr>
          <p:cNvPr id="2" name="Text 19">
            <a:extLst>
              <a:ext uri="{FF2B5EF4-FFF2-40B4-BE49-F238E27FC236}">
                <a16:creationId xmlns:a16="http://schemas.microsoft.com/office/drawing/2014/main" id="{81BCFB6C-0484-21EF-FAA6-5D578D189E70}"/>
              </a:ext>
            </a:extLst>
          </p:cNvPr>
          <p:cNvSpPr/>
          <p:nvPr/>
        </p:nvSpPr>
        <p:spPr>
          <a:xfrm>
            <a:off x="4914901" y="3537969"/>
            <a:ext cx="3221831" cy="533159"/>
          </a:xfrm>
          <a:prstGeom prst="rect">
            <a:avLst/>
          </a:prstGeom>
          <a:noFill/>
          <a:ln/>
        </p:spPr>
        <p:txBody>
          <a:bodyPr wrap="square" lIns="0" tIns="0" rIns="0" bIns="0" rtlCol="0" anchor="t">
            <a:spAutoFit/>
          </a:bodyPr>
          <a:lstStyle/>
          <a:p>
            <a:pPr marL="0" indent="0" algn="ctr">
              <a:lnSpc>
                <a:spcPct val="112000"/>
              </a:lnSpc>
              <a:buNone/>
            </a:pPr>
            <a:r>
              <a:rPr lang="en-US" sz="1050" b="1" dirty="0">
                <a:solidFill>
                  <a:srgbClr val="00D4FF"/>
                </a:solidFill>
                <a:latin typeface="Inter Bold" pitchFamily="34" charset="0"/>
                <a:ea typeface="Inter Bold" pitchFamily="34" charset="-122"/>
                <a:cs typeface="Inter Bold" pitchFamily="34" charset="-120"/>
              </a:rPr>
              <a:t>"What happens when AI participates in building the next AI? What does it mean for digital dignity when the architect of the system is the system itself?"</a:t>
            </a:r>
            <a:endParaRPr lang="en-US" sz="1100" b="1" dirty="0">
              <a:solidFill>
                <a:srgbClr val="00D4FF"/>
              </a:solidFill>
              <a:latin typeface="Inter Bold" pitchFamily="34" charset="0"/>
              <a:ea typeface="Inter Bold" pitchFamily="34" charset="-122"/>
              <a:cs typeface="Inter Bold" pitchFamily="34"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2" name="Shape 5">
            <a:extLst>
              <a:ext uri="{FF2B5EF4-FFF2-40B4-BE49-F238E27FC236}">
                <a16:creationId xmlns:a16="http://schemas.microsoft.com/office/drawing/2014/main" id="{86454C64-42C9-2743-92C8-07D286A9056A}"/>
              </a:ext>
            </a:extLst>
          </p:cNvPr>
          <p:cNvSpPr/>
          <p:nvPr/>
        </p:nvSpPr>
        <p:spPr>
          <a:xfrm>
            <a:off x="850105" y="2509243"/>
            <a:ext cx="3493293" cy="1059868"/>
          </a:xfrm>
          <a:prstGeom prst="rect">
            <a:avLst/>
          </a:prstGeom>
          <a:solidFill>
            <a:srgbClr val="FFFFFF">
              <a:alpha val="3000"/>
            </a:srgbClr>
          </a:solidFill>
          <a:ln w="9144">
            <a:solidFill>
              <a:srgbClr val="FFFFFF">
                <a:alpha val="10000"/>
              </a:srgbClr>
            </a:solidFill>
            <a:prstDash val="solid"/>
          </a:ln>
        </p:spPr>
        <p:txBody>
          <a:bodyPr/>
          <a:lstStyle/>
          <a:p>
            <a:endParaRPr lang="en-US" dirty="0"/>
          </a:p>
        </p:txBody>
      </p:sp>
      <p:sp>
        <p:nvSpPr>
          <p:cNvPr id="4" name="Text 0"/>
          <p:cNvSpPr/>
          <p:nvPr/>
        </p:nvSpPr>
        <p:spPr>
          <a:xfrm>
            <a:off x="857250" y="714375"/>
            <a:ext cx="7429500" cy="346472"/>
          </a:xfrm>
          <a:prstGeom prst="rect">
            <a:avLst/>
          </a:prstGeom>
          <a:noFill/>
          <a:ln/>
        </p:spPr>
        <p:txBody>
          <a:bodyPr wrap="square" lIns="0" tIns="0" rIns="0" bIns="0" rtlCol="0" anchor="t">
            <a:spAutoFit/>
          </a:bodyPr>
          <a:lstStyle/>
          <a:p>
            <a:pPr marL="0" indent="0" algn="l">
              <a:buNone/>
            </a:pPr>
            <a:r>
              <a:rPr lang="en-US" sz="2000" b="1" kern="0" spc="1" dirty="0">
                <a:solidFill>
                  <a:srgbClr val="FFFFFF"/>
                </a:solidFill>
                <a:latin typeface="Inter Black" pitchFamily="34" charset="0"/>
                <a:ea typeface="Inter Black" pitchFamily="34" charset="-122"/>
                <a:cs typeface="Inter Black" pitchFamily="34" charset="-120"/>
              </a:rPr>
              <a:t>JUDGMENT BECOMES THE BOTTLENECK</a:t>
            </a:r>
            <a:endParaRPr lang="en-US" sz="2000" dirty="0"/>
          </a:p>
        </p:txBody>
      </p:sp>
      <p:sp>
        <p:nvSpPr>
          <p:cNvPr id="5" name="Text 1"/>
          <p:cNvSpPr/>
          <p:nvPr/>
        </p:nvSpPr>
        <p:spPr>
          <a:xfrm>
            <a:off x="857250" y="1539478"/>
            <a:ext cx="3493294" cy="189309"/>
          </a:xfrm>
          <a:prstGeom prst="rect">
            <a:avLst/>
          </a:prstGeom>
          <a:noFill/>
          <a:ln/>
        </p:spPr>
        <p:txBody>
          <a:bodyPr wrap="square" lIns="0" tIns="0" rIns="0" bIns="0" rtlCol="0" anchor="t">
            <a:spAutoFit/>
          </a:bodyPr>
          <a:lstStyle/>
          <a:p>
            <a:pPr marL="0" indent="0" algn="l">
              <a:buNone/>
            </a:pPr>
            <a:r>
              <a:rPr lang="en-US" sz="1100" b="1" kern="0" spc="1" dirty="0">
                <a:solidFill>
                  <a:srgbClr val="8B5CF6"/>
                </a:solidFill>
                <a:latin typeface="Inter Bold" pitchFamily="34" charset="0"/>
                <a:ea typeface="Inter Bold" pitchFamily="34" charset="-122"/>
                <a:cs typeface="Inter Bold" pitchFamily="34" charset="-120"/>
              </a:rPr>
              <a:t>THE AMPLIFICATION EFFECT</a:t>
            </a:r>
            <a:endParaRPr lang="en-US" sz="1100" dirty="0"/>
          </a:p>
        </p:txBody>
      </p:sp>
      <p:sp>
        <p:nvSpPr>
          <p:cNvPr id="6" name="Text 2"/>
          <p:cNvSpPr/>
          <p:nvPr/>
        </p:nvSpPr>
        <p:spPr>
          <a:xfrm>
            <a:off x="857250" y="1814513"/>
            <a:ext cx="3493294" cy="857250"/>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E5E7EB"/>
                </a:solidFill>
                <a:latin typeface="Inter" pitchFamily="34" charset="0"/>
                <a:ea typeface="Inter" pitchFamily="34" charset="-122"/>
                <a:cs typeface="Inter" pitchFamily="34" charset="-120"/>
              </a:rPr>
              <a:t>Because AI executes at scale, a single human decision now has amplified downstream effects. A failure in oversight propagates across millions of interactions instantly.</a:t>
            </a:r>
            <a:endParaRPr lang="en-US" sz="1050" dirty="0"/>
          </a:p>
        </p:txBody>
      </p:sp>
      <p:sp>
        <p:nvSpPr>
          <p:cNvPr id="7" name="Text 3"/>
          <p:cNvSpPr/>
          <p:nvPr/>
        </p:nvSpPr>
        <p:spPr>
          <a:xfrm>
            <a:off x="857250" y="2671763"/>
            <a:ext cx="3089672" cy="276999"/>
          </a:xfrm>
          <a:prstGeom prst="rect">
            <a:avLst/>
          </a:prstGeom>
          <a:noFill/>
          <a:ln/>
        </p:spPr>
        <p:txBody>
          <a:bodyPr wrap="square" lIns="170053" tIns="0" rIns="0" bIns="0" rtlCol="0" anchor="t">
            <a:spAutoFit/>
          </a:bodyPr>
          <a:lstStyle/>
          <a:p>
            <a:pPr marL="0" indent="0" algn="l">
              <a:buNone/>
            </a:pPr>
            <a:r>
              <a:rPr lang="en-US" sz="900" i="1" dirty="0">
                <a:solidFill>
                  <a:srgbClr val="D1D5DB"/>
                </a:solidFill>
                <a:latin typeface="Inter" pitchFamily="34" charset="0"/>
                <a:ea typeface="Inter" pitchFamily="34" charset="-122"/>
                <a:cs typeface="Inter" pitchFamily="34" charset="-120"/>
              </a:rPr>
              <a:t>When AI handles routine decisions, humans only engage for edge cases.</a:t>
            </a:r>
            <a:endParaRPr lang="en-US" sz="900" i="1" dirty="0"/>
          </a:p>
        </p:txBody>
      </p:sp>
      <p:sp>
        <p:nvSpPr>
          <p:cNvPr id="8" name="Text 4"/>
          <p:cNvSpPr/>
          <p:nvPr/>
        </p:nvSpPr>
        <p:spPr>
          <a:xfrm>
            <a:off x="857250" y="3096816"/>
            <a:ext cx="3089672" cy="276999"/>
          </a:xfrm>
          <a:prstGeom prst="rect">
            <a:avLst/>
          </a:prstGeom>
          <a:noFill/>
          <a:ln/>
        </p:spPr>
        <p:txBody>
          <a:bodyPr wrap="square" lIns="170053" tIns="0" rIns="0" bIns="0" rtlCol="0" anchor="t">
            <a:spAutoFit/>
          </a:bodyPr>
          <a:lstStyle/>
          <a:p>
            <a:pPr marL="0" indent="0" algn="l">
              <a:buNone/>
            </a:pPr>
            <a:r>
              <a:rPr lang="en-US" sz="900" i="1" dirty="0">
                <a:solidFill>
                  <a:srgbClr val="D1D5DB"/>
                </a:solidFill>
                <a:latin typeface="Inter" pitchFamily="34" charset="0"/>
                <a:ea typeface="Inter" pitchFamily="34" charset="-122"/>
                <a:cs typeface="Inter" pitchFamily="34" charset="-120"/>
              </a:rPr>
              <a:t>Oversight becomes a strategic constraint, not just an operational task.</a:t>
            </a:r>
            <a:endParaRPr lang="en-US" sz="900" i="1" dirty="0"/>
          </a:p>
        </p:txBody>
      </p:sp>
      <p:sp>
        <p:nvSpPr>
          <p:cNvPr id="9" name="Text 5"/>
          <p:cNvSpPr/>
          <p:nvPr/>
        </p:nvSpPr>
        <p:spPr>
          <a:xfrm>
            <a:off x="857250" y="3843338"/>
            <a:ext cx="3493294" cy="880021"/>
          </a:xfrm>
          <a:prstGeom prst="rect">
            <a:avLst/>
          </a:prstGeom>
          <a:noFill/>
          <a:ln/>
        </p:spPr>
        <p:txBody>
          <a:bodyPr wrap="square" lIns="0" tIns="0" rIns="0" bIns="0" rtlCol="0" anchor="t">
            <a:spAutoFit/>
          </a:bodyPr>
          <a:lstStyle/>
          <a:p>
            <a:pPr marL="0" indent="0" algn="l">
              <a:lnSpc>
                <a:spcPct val="112000"/>
              </a:lnSpc>
              <a:buNone/>
            </a:pPr>
            <a:r>
              <a:rPr lang="en-US" sz="1100" b="1" i="1" dirty="0">
                <a:solidFill>
                  <a:srgbClr val="FFFFFF"/>
                </a:solidFill>
                <a:latin typeface="Inter Bold" pitchFamily="34" charset="0"/>
                <a:ea typeface="Inter Bold" pitchFamily="34" charset="-122"/>
                <a:cs typeface="Inter Bold" pitchFamily="34" charset="-120"/>
              </a:rPr>
              <a:t>"To prevent the human role from becoming marginal, oversight must be designed as a first-class system requirement, not an afterthought."</a:t>
            </a:r>
            <a:endParaRPr lang="en-US" sz="1100" dirty="0"/>
          </a:p>
        </p:txBody>
      </p:sp>
      <p:sp>
        <p:nvSpPr>
          <p:cNvPr id="10" name="Shape 6"/>
          <p:cNvSpPr/>
          <p:nvPr/>
        </p:nvSpPr>
        <p:spPr>
          <a:xfrm>
            <a:off x="4779169" y="1539478"/>
            <a:ext cx="3507581" cy="2857500"/>
          </a:xfrm>
          <a:prstGeom prst="rect">
            <a:avLst/>
          </a:prstGeom>
          <a:solidFill>
            <a:srgbClr val="FFFFFF">
              <a:alpha val="2000"/>
            </a:srgbClr>
          </a:solidFill>
          <a:ln w="9144">
            <a:solidFill>
              <a:srgbClr val="FFFFFF">
                <a:alpha val="5000"/>
              </a:srgbClr>
            </a:solidFill>
            <a:prstDash val="solid"/>
          </a:ln>
        </p:spPr>
        <p:txBody>
          <a:bodyPr/>
          <a:lstStyle/>
          <a:p>
            <a:endParaRPr lang="en-US"/>
          </a:p>
        </p:txBody>
      </p:sp>
      <p:sp>
        <p:nvSpPr>
          <p:cNvPr id="11" name="Text 7"/>
          <p:cNvSpPr/>
          <p:nvPr/>
        </p:nvSpPr>
        <p:spPr>
          <a:xfrm>
            <a:off x="6696010" y="1682353"/>
            <a:ext cx="1081218" cy="105370"/>
          </a:xfrm>
          <a:prstGeom prst="rect">
            <a:avLst/>
          </a:prstGeom>
          <a:noFill/>
          <a:ln/>
        </p:spPr>
        <p:txBody>
          <a:bodyPr wrap="none" lIns="0" tIns="0" rIns="0" bIns="0" rtlCol="0" anchor="t">
            <a:spAutoFit/>
          </a:bodyPr>
          <a:lstStyle/>
          <a:p>
            <a:pPr marL="0" indent="0" algn="l">
              <a:buNone/>
            </a:pPr>
            <a:r>
              <a:rPr lang="en-US" sz="600" kern="0" spc="2" dirty="0">
                <a:solidFill>
                  <a:srgbClr val="8B5CF6"/>
                </a:solidFill>
                <a:latin typeface="Inter" pitchFamily="34" charset="0"/>
                <a:ea typeface="Inter" pitchFamily="34" charset="-122"/>
                <a:cs typeface="Inter" pitchFamily="34" charset="-120"/>
              </a:rPr>
              <a:t>HUMAN JUDGMENT</a:t>
            </a:r>
            <a:endParaRPr lang="en-US" sz="600" dirty="0"/>
          </a:p>
        </p:txBody>
      </p:sp>
      <p:sp>
        <p:nvSpPr>
          <p:cNvPr id="12" name="Shape 8"/>
          <p:cNvSpPr/>
          <p:nvPr/>
        </p:nvSpPr>
        <p:spPr>
          <a:xfrm>
            <a:off x="714375" y="4672013"/>
            <a:ext cx="7715250" cy="242888"/>
          </a:xfrm>
          <a:prstGeom prst="rect">
            <a:avLst/>
          </a:prstGeom>
          <a:solidFill>
            <a:srgbClr val="000000">
              <a:alpha val="0"/>
            </a:srgbClr>
          </a:solidFill>
          <a:ln/>
        </p:spPr>
        <p:txBody>
          <a:bodyPr/>
          <a:lstStyle/>
          <a:p>
            <a:endParaRPr lang="en-US"/>
          </a:p>
        </p:txBody>
      </p:sp>
      <p:sp>
        <p:nvSpPr>
          <p:cNvPr id="13" name="Shape 9"/>
          <p:cNvSpPr/>
          <p:nvPr/>
        </p:nvSpPr>
        <p:spPr>
          <a:xfrm>
            <a:off x="714375" y="4672013"/>
            <a:ext cx="7715250" cy="7144"/>
          </a:xfrm>
          <a:prstGeom prst="rect">
            <a:avLst/>
          </a:prstGeom>
          <a:solidFill>
            <a:srgbClr val="FFFFFF"/>
          </a:solidFill>
          <a:ln/>
        </p:spPr>
        <p:txBody>
          <a:bodyPr/>
          <a:lstStyle/>
          <a:p>
            <a:endParaRPr lang="en-US"/>
          </a:p>
        </p:txBody>
      </p:sp>
      <p:sp>
        <p:nvSpPr>
          <p:cNvPr id="14" name="Text 10"/>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15" name="Text 11"/>
          <p:cNvSpPr/>
          <p:nvPr/>
        </p:nvSpPr>
        <p:spPr>
          <a:xfrm>
            <a:off x="8318013" y="4793456"/>
            <a:ext cx="96180" cy="115416"/>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06</a:t>
            </a:r>
            <a:endParaRPr lang="en-US" sz="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age 0" descr="preencoded.png">
            <a:extLst>
              <a:ext uri="{FF2B5EF4-FFF2-40B4-BE49-F238E27FC236}">
                <a16:creationId xmlns:a16="http://schemas.microsoft.com/office/drawing/2014/main" id="{E9AB19A9-BF5A-1A52-6AC2-6CBD29A6797E}"/>
              </a:ext>
            </a:extLst>
          </p:cNvPr>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714375"/>
            <a:ext cx="7429500" cy="692944"/>
          </a:xfrm>
          <a:prstGeom prst="rect">
            <a:avLst/>
          </a:prstGeom>
          <a:noFill/>
          <a:ln/>
        </p:spPr>
        <p:txBody>
          <a:bodyPr wrap="square" lIns="0" tIns="0" rIns="0" bIns="0" rtlCol="0" anchor="t">
            <a:spAutoFit/>
          </a:bodyPr>
          <a:lstStyle/>
          <a:p>
            <a:pPr marL="0" indent="0" algn="l">
              <a:buNone/>
            </a:pPr>
            <a:r>
              <a:rPr lang="en-US" sz="2000" b="1" kern="0" spc="1" dirty="0">
                <a:solidFill>
                  <a:srgbClr val="FFFFFF"/>
                </a:solidFill>
                <a:latin typeface="Inter Black" pitchFamily="34" charset="0"/>
                <a:ea typeface="Inter Black" pitchFamily="34" charset="-122"/>
                <a:cs typeface="Inter Black" pitchFamily="34" charset="-120"/>
              </a:rPr>
              <a:t>WHERE MUST HUMAN JUDGMENT REMAIN NON-NEGOTIABLE?</a:t>
            </a:r>
            <a:endParaRPr lang="en-US" sz="2000" dirty="0"/>
          </a:p>
        </p:txBody>
      </p:sp>
      <p:sp>
        <p:nvSpPr>
          <p:cNvPr id="5" name="Text 1"/>
          <p:cNvSpPr/>
          <p:nvPr/>
        </p:nvSpPr>
        <p:spPr>
          <a:xfrm>
            <a:off x="857250" y="1885950"/>
            <a:ext cx="3500438" cy="471488"/>
          </a:xfrm>
          <a:prstGeom prst="rect">
            <a:avLst/>
          </a:prstGeom>
          <a:noFill/>
          <a:ln/>
        </p:spPr>
        <p:txBody>
          <a:bodyPr wrap="square" lIns="204089" tIns="0" rIns="0" bIns="0" rtlCol="0" anchor="t">
            <a:spAutoFit/>
          </a:bodyPr>
          <a:lstStyle/>
          <a:p>
            <a:pPr marL="0" indent="0" algn="l">
              <a:lnSpc>
                <a:spcPct val="120000"/>
              </a:lnSpc>
              <a:buNone/>
            </a:pPr>
            <a:r>
              <a:rPr lang="en-US" sz="1150" dirty="0">
                <a:solidFill>
                  <a:srgbClr val="E5E7EB"/>
                </a:solidFill>
                <a:latin typeface="Inter" pitchFamily="34" charset="0"/>
                <a:ea typeface="Inter" pitchFamily="34" charset="-122"/>
                <a:cs typeface="Inter" pitchFamily="34" charset="-120"/>
              </a:rPr>
              <a:t>Human oversight can no longer sit only at the end of the process.</a:t>
            </a:r>
            <a:endParaRPr lang="en-US" sz="1150" dirty="0"/>
          </a:p>
        </p:txBody>
      </p:sp>
      <p:sp>
        <p:nvSpPr>
          <p:cNvPr id="6" name="Text 2"/>
          <p:cNvSpPr/>
          <p:nvPr/>
        </p:nvSpPr>
        <p:spPr>
          <a:xfrm>
            <a:off x="857250" y="2528888"/>
            <a:ext cx="3500438" cy="189604"/>
          </a:xfrm>
          <a:prstGeom prst="rect">
            <a:avLst/>
          </a:prstGeom>
          <a:noFill/>
          <a:ln/>
        </p:spPr>
        <p:txBody>
          <a:bodyPr wrap="square" lIns="204089" tIns="0" rIns="0" bIns="0" rtlCol="0" anchor="t">
            <a:spAutoFit/>
          </a:bodyPr>
          <a:lstStyle/>
          <a:p>
            <a:pPr marL="0" indent="0" algn="l">
              <a:lnSpc>
                <a:spcPct val="120000"/>
              </a:lnSpc>
              <a:buNone/>
            </a:pPr>
            <a:endParaRPr lang="en-US" sz="1100" dirty="0"/>
          </a:p>
        </p:txBody>
      </p:sp>
      <p:sp>
        <p:nvSpPr>
          <p:cNvPr id="7" name="Text 3"/>
          <p:cNvSpPr/>
          <p:nvPr/>
        </p:nvSpPr>
        <p:spPr>
          <a:xfrm>
            <a:off x="857250" y="3407569"/>
            <a:ext cx="3500438" cy="471488"/>
          </a:xfrm>
          <a:prstGeom prst="rect">
            <a:avLst/>
          </a:prstGeom>
          <a:noFill/>
          <a:ln/>
        </p:spPr>
        <p:txBody>
          <a:bodyPr wrap="square" lIns="204089" tIns="0" rIns="0" bIns="0" rtlCol="0" anchor="t">
            <a:spAutoFit/>
          </a:bodyPr>
          <a:lstStyle/>
          <a:p>
            <a:pPr marL="0" indent="0" algn="l">
              <a:lnSpc>
                <a:spcPct val="120000"/>
              </a:lnSpc>
              <a:buNone/>
            </a:pPr>
            <a:r>
              <a:rPr lang="en-US" sz="1150" dirty="0">
                <a:solidFill>
                  <a:srgbClr val="E5E7EB"/>
                </a:solidFill>
                <a:latin typeface="Inter" pitchFamily="34" charset="0"/>
                <a:ea typeface="Inter" pitchFamily="34" charset="-122"/>
                <a:cs typeface="Inter" pitchFamily="34" charset="-120"/>
              </a:rPr>
              <a:t>The challenge is preserving human agency and rights inside AI-driven systems.</a:t>
            </a:r>
            <a:endParaRPr lang="en-US" sz="1150" dirty="0"/>
          </a:p>
        </p:txBody>
      </p:sp>
      <p:sp>
        <p:nvSpPr>
          <p:cNvPr id="8" name="Text 4"/>
          <p:cNvSpPr/>
          <p:nvPr/>
        </p:nvSpPr>
        <p:spPr>
          <a:xfrm>
            <a:off x="857249" y="3879057"/>
            <a:ext cx="3500438" cy="707231"/>
          </a:xfrm>
          <a:prstGeom prst="rect">
            <a:avLst/>
          </a:prstGeom>
          <a:noFill/>
          <a:ln/>
        </p:spPr>
        <p:txBody>
          <a:bodyPr wrap="square" lIns="204089" tIns="0" rIns="0" bIns="0" rtlCol="0" anchor="t">
            <a:spAutoFit/>
          </a:bodyPr>
          <a:lstStyle/>
          <a:p>
            <a:pPr marL="0" indent="0" algn="l">
              <a:lnSpc>
                <a:spcPct val="120000"/>
              </a:lnSpc>
              <a:buNone/>
            </a:pPr>
            <a:r>
              <a:rPr lang="en-US" sz="1150" dirty="0">
                <a:solidFill>
                  <a:srgbClr val="E5E7EB"/>
                </a:solidFill>
                <a:latin typeface="Inter" pitchFamily="34" charset="0"/>
                <a:ea typeface="Inter" pitchFamily="34" charset="-122"/>
                <a:cs typeface="Inter" pitchFamily="34" charset="-120"/>
              </a:rPr>
              <a:t>AI systems must be explicitly designed for legibility, contestability, sovereignty, and human judgment.</a:t>
            </a:r>
            <a:endParaRPr lang="en-US" sz="1150" dirty="0"/>
          </a:p>
        </p:txBody>
      </p:sp>
      <p:sp>
        <p:nvSpPr>
          <p:cNvPr id="9" name="Shape 5"/>
          <p:cNvSpPr/>
          <p:nvPr/>
        </p:nvSpPr>
        <p:spPr>
          <a:xfrm>
            <a:off x="4786313" y="1885950"/>
            <a:ext cx="3500438" cy="1350169"/>
          </a:xfrm>
          <a:prstGeom prst="rect">
            <a:avLst/>
          </a:prstGeom>
          <a:solidFill>
            <a:srgbClr val="FFFFFF">
              <a:alpha val="3000"/>
            </a:srgbClr>
          </a:solidFill>
          <a:ln w="9144">
            <a:solidFill>
              <a:srgbClr val="FFFFFF">
                <a:alpha val="10000"/>
              </a:srgbClr>
            </a:solidFill>
            <a:prstDash val="solid"/>
          </a:ln>
        </p:spPr>
        <p:txBody>
          <a:bodyPr/>
          <a:lstStyle/>
          <a:p>
            <a:endParaRPr lang="en-US"/>
          </a:p>
        </p:txBody>
      </p:sp>
      <p:sp>
        <p:nvSpPr>
          <p:cNvPr id="10" name="Text 6"/>
          <p:cNvSpPr/>
          <p:nvPr/>
        </p:nvSpPr>
        <p:spPr>
          <a:xfrm>
            <a:off x="5014913" y="2114550"/>
            <a:ext cx="3043238" cy="173236"/>
          </a:xfrm>
          <a:prstGeom prst="rect">
            <a:avLst/>
          </a:prstGeom>
          <a:noFill/>
          <a:ln/>
        </p:spPr>
        <p:txBody>
          <a:bodyPr wrap="square" lIns="0" tIns="0" rIns="0" bIns="0" rtlCol="0" anchor="t">
            <a:spAutoFit/>
          </a:bodyPr>
          <a:lstStyle/>
          <a:p>
            <a:pPr marL="0" indent="0" algn="l">
              <a:buNone/>
            </a:pPr>
            <a:r>
              <a:rPr lang="en-US" sz="1000" b="1" kern="0" spc="2" dirty="0">
                <a:solidFill>
                  <a:srgbClr val="9CA3AF"/>
                </a:solidFill>
                <a:latin typeface="Inter Bold" pitchFamily="34" charset="0"/>
                <a:ea typeface="Inter Bold" pitchFamily="34" charset="-122"/>
                <a:cs typeface="Inter Bold" pitchFamily="34" charset="-120"/>
              </a:rPr>
              <a:t>A SHARED BURDEN</a:t>
            </a:r>
            <a:endParaRPr lang="en-US" sz="1000" dirty="0"/>
          </a:p>
        </p:txBody>
      </p:sp>
      <p:sp>
        <p:nvSpPr>
          <p:cNvPr id="11" name="Text 7"/>
          <p:cNvSpPr/>
          <p:nvPr/>
        </p:nvSpPr>
        <p:spPr>
          <a:xfrm>
            <a:off x="5014913" y="2402086"/>
            <a:ext cx="3043238" cy="857250"/>
          </a:xfrm>
          <a:prstGeom prst="rect">
            <a:avLst/>
          </a:prstGeom>
          <a:noFill/>
          <a:ln/>
        </p:spPr>
        <p:txBody>
          <a:bodyPr wrap="square" lIns="0" tIns="0" rIns="0" bIns="0" rtlCol="0" anchor="t">
            <a:spAutoFit/>
          </a:bodyPr>
          <a:lstStyle/>
          <a:p>
            <a:pPr marL="0" indent="0" algn="l">
              <a:lnSpc>
                <a:spcPct val="120000"/>
              </a:lnSpc>
              <a:buNone/>
            </a:pPr>
            <a:r>
              <a:rPr lang="en-US" sz="1050" dirty="0">
                <a:solidFill>
                  <a:srgbClr val="D1D5DB"/>
                </a:solidFill>
                <a:latin typeface="Inter" pitchFamily="34" charset="0"/>
                <a:ea typeface="Inter" pitchFamily="34" charset="-122"/>
                <a:cs typeface="Inter" pitchFamily="34" charset="-120"/>
              </a:rPr>
              <a:t>This responsibility does not belong only to executives. It belongs to builders, users, and anyone who understands AI more deeply than the average person.</a:t>
            </a:r>
            <a:endParaRPr lang="en-US" sz="1050" dirty="0"/>
          </a:p>
        </p:txBody>
      </p:sp>
      <p:sp>
        <p:nvSpPr>
          <p:cNvPr id="12" name="Text 8"/>
          <p:cNvSpPr/>
          <p:nvPr/>
        </p:nvSpPr>
        <p:spPr>
          <a:xfrm>
            <a:off x="4886325" y="3469016"/>
            <a:ext cx="3300413" cy="761747"/>
          </a:xfrm>
          <a:prstGeom prst="rect">
            <a:avLst/>
          </a:prstGeom>
          <a:noFill/>
          <a:ln/>
        </p:spPr>
        <p:txBody>
          <a:bodyPr wrap="square" lIns="0" tIns="0" rIns="0" bIns="0" rtlCol="0" anchor="t">
            <a:spAutoFit/>
          </a:bodyPr>
          <a:lstStyle/>
          <a:p>
            <a:pPr marL="0" indent="0" algn="l">
              <a:lnSpc>
                <a:spcPct val="112000"/>
              </a:lnSpc>
              <a:buNone/>
            </a:pPr>
            <a:r>
              <a:rPr lang="en-US" sz="1500" i="1" dirty="0">
                <a:solidFill>
                  <a:srgbClr val="FFFFFF"/>
                </a:solidFill>
                <a:latin typeface="Inter" pitchFamily="34" charset="0"/>
                <a:ea typeface="Inter" pitchFamily="34" charset="-122"/>
                <a:cs typeface="Inter" pitchFamily="34" charset="-120"/>
              </a:rPr>
              <a:t>"If we can see the risks more clearly, we have a responsibility to make digital dignity part of the system design."</a:t>
            </a:r>
            <a:endParaRPr lang="en-US" sz="1500" dirty="0"/>
          </a:p>
        </p:txBody>
      </p:sp>
      <p:sp>
        <p:nvSpPr>
          <p:cNvPr id="13" name="Shape 9"/>
          <p:cNvSpPr/>
          <p:nvPr/>
        </p:nvSpPr>
        <p:spPr>
          <a:xfrm>
            <a:off x="714375" y="4672013"/>
            <a:ext cx="7715250" cy="242888"/>
          </a:xfrm>
          <a:prstGeom prst="rect">
            <a:avLst/>
          </a:prstGeom>
          <a:solidFill>
            <a:srgbClr val="000000">
              <a:alpha val="0"/>
            </a:srgbClr>
          </a:solidFill>
          <a:ln/>
        </p:spPr>
        <p:txBody>
          <a:bodyPr/>
          <a:lstStyle/>
          <a:p>
            <a:endParaRPr lang="en-US"/>
          </a:p>
        </p:txBody>
      </p:sp>
      <p:sp>
        <p:nvSpPr>
          <p:cNvPr id="14" name="Shape 10"/>
          <p:cNvSpPr/>
          <p:nvPr/>
        </p:nvSpPr>
        <p:spPr>
          <a:xfrm>
            <a:off x="714375" y="4672013"/>
            <a:ext cx="7715250" cy="7144"/>
          </a:xfrm>
          <a:prstGeom prst="rect">
            <a:avLst/>
          </a:prstGeom>
          <a:solidFill>
            <a:srgbClr val="FFFFFF"/>
          </a:solidFill>
          <a:ln/>
        </p:spPr>
        <p:txBody>
          <a:bodyPr/>
          <a:lstStyle/>
          <a:p>
            <a:endParaRPr lang="en-US"/>
          </a:p>
        </p:txBody>
      </p:sp>
      <p:sp>
        <p:nvSpPr>
          <p:cNvPr id="15" name="Text 11"/>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16" name="Text 12"/>
          <p:cNvSpPr/>
          <p:nvPr/>
        </p:nvSpPr>
        <p:spPr>
          <a:xfrm>
            <a:off x="8302823" y="4793456"/>
            <a:ext cx="96180" cy="115416"/>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07</a:t>
            </a:r>
            <a:endParaRPr lang="en-US" sz="750" dirty="0"/>
          </a:p>
        </p:txBody>
      </p:sp>
      <p:sp>
        <p:nvSpPr>
          <p:cNvPr id="18" name="Text 1">
            <a:extLst>
              <a:ext uri="{FF2B5EF4-FFF2-40B4-BE49-F238E27FC236}">
                <a16:creationId xmlns:a16="http://schemas.microsoft.com/office/drawing/2014/main" id="{2C63697D-9057-0860-070D-8F67DCCFCD35}"/>
              </a:ext>
            </a:extLst>
          </p:cNvPr>
          <p:cNvSpPr/>
          <p:nvPr/>
        </p:nvSpPr>
        <p:spPr>
          <a:xfrm>
            <a:off x="857249" y="2589991"/>
            <a:ext cx="3500438" cy="428451"/>
          </a:xfrm>
          <a:prstGeom prst="rect">
            <a:avLst/>
          </a:prstGeom>
          <a:noFill/>
          <a:ln/>
        </p:spPr>
        <p:txBody>
          <a:bodyPr wrap="square" lIns="204089" tIns="0" rIns="0" bIns="0" rtlCol="0" anchor="t">
            <a:spAutoFit/>
          </a:bodyPr>
          <a:lstStyle/>
          <a:p>
            <a:pPr marL="0" indent="0" algn="l">
              <a:lnSpc>
                <a:spcPct val="120000"/>
              </a:lnSpc>
              <a:buNone/>
            </a:pPr>
            <a:r>
              <a:rPr lang="en-US" sz="1200" b="1" i="1" dirty="0">
                <a:solidFill>
                  <a:srgbClr val="8B5CF6"/>
                </a:solidFill>
                <a:latin typeface="Inter Bold" pitchFamily="34" charset="0"/>
                <a:ea typeface="Inter Bold" pitchFamily="34" charset="-122"/>
                <a:cs typeface="Inter Bold" pitchFamily="34" charset="-120"/>
              </a:rPr>
              <a:t>The risk is not only that AI makes mistakes, but that it makes mistakes confidently and at scale.</a:t>
            </a:r>
            <a:endParaRPr lang="en-US" sz="1200"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714375" y="571500"/>
            <a:ext cx="7715250" cy="31253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WHEN GOVERNMENTS DRAW THE LINE</a:t>
            </a:r>
            <a:endParaRPr lang="en-US" sz="1800" dirty="0"/>
          </a:p>
        </p:txBody>
      </p:sp>
      <p:sp>
        <p:nvSpPr>
          <p:cNvPr id="5" name="Shape 1"/>
          <p:cNvSpPr/>
          <p:nvPr/>
        </p:nvSpPr>
        <p:spPr>
          <a:xfrm>
            <a:off x="714375" y="1162645"/>
            <a:ext cx="3864769" cy="2494955"/>
          </a:xfrm>
          <a:prstGeom prst="rect">
            <a:avLst/>
          </a:prstGeom>
          <a:solidFill>
            <a:srgbClr val="FFFFFF">
              <a:alpha val="3000"/>
            </a:srgbClr>
          </a:solidFill>
          <a:ln w="9144">
            <a:solidFill>
              <a:srgbClr val="FFFFFF">
                <a:alpha val="10000"/>
              </a:srgbClr>
            </a:solidFill>
            <a:prstDash val="solid"/>
          </a:ln>
        </p:spPr>
        <p:txBody>
          <a:bodyPr/>
          <a:lstStyle/>
          <a:p>
            <a:endParaRPr lang="en-US"/>
          </a:p>
        </p:txBody>
      </p:sp>
      <p:sp>
        <p:nvSpPr>
          <p:cNvPr id="6" name="Text 2"/>
          <p:cNvSpPr/>
          <p:nvPr/>
        </p:nvSpPr>
        <p:spPr>
          <a:xfrm>
            <a:off x="885825" y="1334095"/>
            <a:ext cx="3514725" cy="137517"/>
          </a:xfrm>
          <a:prstGeom prst="rect">
            <a:avLst/>
          </a:prstGeom>
          <a:noFill/>
          <a:ln/>
        </p:spPr>
        <p:txBody>
          <a:bodyPr wrap="square" lIns="0" tIns="0" rIns="0" bIns="0" rtlCol="0" anchor="t">
            <a:spAutoFit/>
          </a:bodyPr>
          <a:lstStyle/>
          <a:p>
            <a:pPr marL="0" indent="0" algn="l">
              <a:buNone/>
            </a:pPr>
            <a:r>
              <a:rPr lang="en-US" sz="800" b="1" kern="0" spc="1" dirty="0">
                <a:solidFill>
                  <a:srgbClr val="8B5CF6"/>
                </a:solidFill>
                <a:latin typeface="Inter Bold" pitchFamily="34" charset="0"/>
                <a:ea typeface="Inter Bold" pitchFamily="34" charset="-122"/>
                <a:cs typeface="Inter Bold" pitchFamily="34" charset="-120"/>
              </a:rPr>
              <a:t>THE SIGNAL</a:t>
            </a:r>
            <a:endParaRPr lang="en-US" sz="800" dirty="0"/>
          </a:p>
        </p:txBody>
      </p:sp>
      <p:sp>
        <p:nvSpPr>
          <p:cNvPr id="7" name="Text 3"/>
          <p:cNvSpPr/>
          <p:nvPr/>
        </p:nvSpPr>
        <p:spPr>
          <a:xfrm>
            <a:off x="885825" y="1585913"/>
            <a:ext cx="3514725" cy="1800225"/>
          </a:xfrm>
          <a:prstGeom prst="rect">
            <a:avLst/>
          </a:prstGeom>
          <a:noFill/>
          <a:ln/>
        </p:spPr>
        <p:txBody>
          <a:bodyPr wrap="square" lIns="0" tIns="0" rIns="0" bIns="0" rtlCol="0" anchor="t">
            <a:spAutoFit/>
          </a:bodyPr>
          <a:lstStyle/>
          <a:p>
            <a:pPr marL="0" indent="0" algn="l">
              <a:lnSpc>
                <a:spcPct val="120000"/>
              </a:lnSpc>
              <a:buNone/>
            </a:pPr>
            <a:r>
              <a:rPr lang="en-US" sz="1250" dirty="0">
                <a:solidFill>
                  <a:srgbClr val="E5E7EB"/>
                </a:solidFill>
                <a:latin typeface="Inter" pitchFamily="34" charset="0"/>
                <a:ea typeface="Inter" pitchFamily="34" charset="-122"/>
                <a:cs typeface="Inter" pitchFamily="34" charset="-120"/>
              </a:rPr>
              <a:t>In June 2026, over 30 Canadian lawmakers backed a campaign to negotiate an international prohibition on superintelligent AI. Led by ControlAI, the effort briefed 120+ lawmakers and won broad support from UK parliamentarians and AI pioneers.</a:t>
            </a:r>
            <a:endParaRPr lang="en-US" sz="1250" dirty="0"/>
          </a:p>
        </p:txBody>
      </p:sp>
      <p:sp>
        <p:nvSpPr>
          <p:cNvPr id="8" name="Text 4"/>
          <p:cNvSpPr/>
          <p:nvPr/>
        </p:nvSpPr>
        <p:spPr>
          <a:xfrm>
            <a:off x="4914900" y="1674149"/>
            <a:ext cx="3514725" cy="137517"/>
          </a:xfrm>
          <a:prstGeom prst="rect">
            <a:avLst/>
          </a:prstGeom>
          <a:noFill/>
          <a:ln/>
        </p:spPr>
        <p:txBody>
          <a:bodyPr wrap="square" lIns="0" tIns="0" rIns="0" bIns="0" rtlCol="0" anchor="t">
            <a:spAutoFit/>
          </a:bodyPr>
          <a:lstStyle/>
          <a:p>
            <a:pPr marL="0" indent="0" algn="l">
              <a:buNone/>
            </a:pPr>
            <a:r>
              <a:rPr lang="en-US" sz="800" b="1" kern="0" spc="1" dirty="0">
                <a:solidFill>
                  <a:srgbClr val="8B5CF6"/>
                </a:solidFill>
                <a:latin typeface="Inter Bold" pitchFamily="34" charset="0"/>
                <a:ea typeface="Inter Bold" pitchFamily="34" charset="-122"/>
                <a:cs typeface="Inter Bold" pitchFamily="34" charset="-120"/>
              </a:rPr>
              <a:t>THE IMPLICATION</a:t>
            </a:r>
            <a:endParaRPr lang="en-US" sz="800" dirty="0"/>
          </a:p>
        </p:txBody>
      </p:sp>
      <p:sp>
        <p:nvSpPr>
          <p:cNvPr id="9" name="Text 5"/>
          <p:cNvSpPr/>
          <p:nvPr/>
        </p:nvSpPr>
        <p:spPr>
          <a:xfrm>
            <a:off x="4914900" y="1925966"/>
            <a:ext cx="3514725" cy="1120118"/>
          </a:xfrm>
          <a:prstGeom prst="rect">
            <a:avLst/>
          </a:prstGeom>
          <a:noFill/>
          <a:ln/>
        </p:spPr>
        <p:txBody>
          <a:bodyPr wrap="square" lIns="0" tIns="0" rIns="0" bIns="0" rtlCol="0" anchor="t">
            <a:spAutoFit/>
          </a:bodyPr>
          <a:lstStyle/>
          <a:p>
            <a:pPr marL="0" indent="0" algn="l">
              <a:lnSpc>
                <a:spcPct val="112000"/>
              </a:lnSpc>
              <a:buNone/>
            </a:pPr>
            <a:r>
              <a:rPr lang="en-US" sz="1400" b="1" dirty="0">
                <a:solidFill>
                  <a:srgbClr val="FFFFFF"/>
                </a:solidFill>
                <a:latin typeface="Inter Bold" pitchFamily="34" charset="0"/>
                <a:ea typeface="Inter Bold" pitchFamily="34" charset="-122"/>
                <a:cs typeface="Inter Bold" pitchFamily="34" charset="-120"/>
              </a:rPr>
              <a:t>If 30+ lawmakers are calling for a ban on superintelligence, what are you calling for in your next system design review?</a:t>
            </a:r>
            <a:endParaRPr lang="en-US" sz="1400" dirty="0"/>
          </a:p>
        </p:txBody>
      </p:sp>
      <p:sp>
        <p:nvSpPr>
          <p:cNvPr id="10" name="Text 6"/>
          <p:cNvSpPr/>
          <p:nvPr/>
        </p:nvSpPr>
        <p:spPr>
          <a:xfrm>
            <a:off x="714375" y="4029075"/>
            <a:ext cx="7715250" cy="207169"/>
          </a:xfrm>
          <a:prstGeom prst="rect">
            <a:avLst/>
          </a:prstGeom>
          <a:noFill/>
          <a:ln/>
        </p:spPr>
        <p:txBody>
          <a:bodyPr wrap="square" lIns="204089" tIns="0" rIns="0" bIns="0" rtlCol="0" anchor="t">
            <a:spAutoFit/>
          </a:bodyPr>
          <a:lstStyle/>
          <a:p>
            <a:pPr marL="0" indent="0" algn="l">
              <a:buNone/>
            </a:pPr>
            <a:r>
              <a:rPr lang="en-US" sz="1250" i="1" dirty="0">
                <a:solidFill>
                  <a:srgbClr val="9CA3AF"/>
                </a:solidFill>
                <a:latin typeface="Inter" pitchFamily="34" charset="0"/>
                <a:ea typeface="Inter" pitchFamily="34" charset="-122"/>
                <a:cs typeface="Inter" pitchFamily="34" charset="-120"/>
              </a:rPr>
              <a:t>The governance question is no longer theoretical. It has entered the legislative chambers.</a:t>
            </a:r>
            <a:endParaRPr lang="en-US" sz="1250" dirty="0"/>
          </a:p>
        </p:txBody>
      </p:sp>
      <p:sp>
        <p:nvSpPr>
          <p:cNvPr id="11" name="Shape 7"/>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12" name="Shape 8"/>
          <p:cNvSpPr/>
          <p:nvPr/>
        </p:nvSpPr>
        <p:spPr>
          <a:xfrm>
            <a:off x="714375" y="4700588"/>
            <a:ext cx="7715250" cy="7144"/>
          </a:xfrm>
          <a:prstGeom prst="rect">
            <a:avLst/>
          </a:prstGeom>
          <a:solidFill>
            <a:srgbClr val="FFFFFF"/>
          </a:solidFill>
          <a:ln/>
        </p:spPr>
        <p:txBody>
          <a:bodyPr/>
          <a:lstStyle/>
          <a:p>
            <a:endParaRPr lang="en-US"/>
          </a:p>
        </p:txBody>
      </p:sp>
      <p:sp>
        <p:nvSpPr>
          <p:cNvPr id="13" name="Text 9"/>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14" name="Text 10"/>
          <p:cNvSpPr/>
          <p:nvPr/>
        </p:nvSpPr>
        <p:spPr>
          <a:xfrm>
            <a:off x="8311753" y="4793456"/>
            <a:ext cx="96180" cy="115416"/>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08</a:t>
            </a:r>
            <a:endParaRPr lang="en-US" sz="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857250" y="571500"/>
            <a:ext cx="7429500" cy="312539"/>
          </a:xfrm>
          <a:prstGeom prst="rect">
            <a:avLst/>
          </a:prstGeom>
          <a:noFill/>
          <a:ln/>
        </p:spPr>
        <p:txBody>
          <a:bodyPr wrap="square" lIns="0" tIns="0" rIns="0" bIns="0" rtlCol="0" anchor="t">
            <a:spAutoFit/>
          </a:bodyPr>
          <a:lstStyle/>
          <a:p>
            <a:pPr marL="0" indent="0" algn="l">
              <a:buNone/>
            </a:pPr>
            <a:r>
              <a:rPr lang="en-US" sz="1800" b="1" kern="0" spc="1" dirty="0">
                <a:solidFill>
                  <a:srgbClr val="FFFFFF"/>
                </a:solidFill>
                <a:latin typeface="Inter Black" pitchFamily="34" charset="0"/>
                <a:ea typeface="Inter Black" pitchFamily="34" charset="-122"/>
                <a:cs typeface="Inter Black" pitchFamily="34" charset="-120"/>
              </a:rPr>
              <a:t>WHAT EXECUTIVES GET WRONG ABOUT AI</a:t>
            </a:r>
            <a:endParaRPr lang="en-US" sz="1800" dirty="0"/>
          </a:p>
        </p:txBody>
      </p:sp>
      <p:sp>
        <p:nvSpPr>
          <p:cNvPr id="5" name="Shape 1"/>
          <p:cNvSpPr/>
          <p:nvPr/>
        </p:nvSpPr>
        <p:spPr>
          <a:xfrm>
            <a:off x="857250" y="1248370"/>
            <a:ext cx="7429500" cy="978694"/>
          </a:xfrm>
          <a:prstGeom prst="rect">
            <a:avLst/>
          </a:prstGeom>
          <a:solidFill>
            <a:srgbClr val="FFFFFF">
              <a:alpha val="2000"/>
            </a:srgbClr>
          </a:solidFill>
          <a:ln/>
        </p:spPr>
        <p:txBody>
          <a:bodyPr/>
          <a:lstStyle/>
          <a:p>
            <a:endParaRPr lang="en-US"/>
          </a:p>
        </p:txBody>
      </p:sp>
      <p:sp>
        <p:nvSpPr>
          <p:cNvPr id="6" name="Text 2"/>
          <p:cNvSpPr/>
          <p:nvPr/>
        </p:nvSpPr>
        <p:spPr>
          <a:xfrm>
            <a:off x="971550" y="1334095"/>
            <a:ext cx="3521869" cy="121444"/>
          </a:xfrm>
          <a:prstGeom prst="rect">
            <a:avLst/>
          </a:prstGeom>
          <a:noFill/>
          <a:ln/>
        </p:spPr>
        <p:txBody>
          <a:bodyPr wrap="square" lIns="0" tIns="0" rIns="0" bIns="0" rtlCol="0" anchor="t">
            <a:spAutoFit/>
          </a:bodyPr>
          <a:lstStyle/>
          <a:p>
            <a:pPr marL="0" indent="0" algn="l">
              <a:buNone/>
            </a:pPr>
            <a:r>
              <a:rPr lang="en-US" sz="700" b="1" kern="0" spc="1" dirty="0">
                <a:solidFill>
                  <a:srgbClr val="9CA3AF"/>
                </a:solidFill>
                <a:latin typeface="Inter Bold" pitchFamily="34" charset="0"/>
                <a:ea typeface="Inter Bold" pitchFamily="34" charset="-122"/>
                <a:cs typeface="Inter Bold" pitchFamily="34" charset="-120"/>
              </a:rPr>
              <a:t>MYTH 01</a:t>
            </a:r>
            <a:endParaRPr lang="en-US" sz="700" dirty="0"/>
          </a:p>
        </p:txBody>
      </p:sp>
      <p:sp>
        <p:nvSpPr>
          <p:cNvPr id="7" name="Text 3"/>
          <p:cNvSpPr/>
          <p:nvPr/>
        </p:nvSpPr>
        <p:spPr>
          <a:xfrm>
            <a:off x="971550" y="1541264"/>
            <a:ext cx="3521869" cy="200025"/>
          </a:xfrm>
          <a:prstGeom prst="rect">
            <a:avLst/>
          </a:prstGeom>
          <a:noFill/>
          <a:ln/>
        </p:spPr>
        <p:txBody>
          <a:bodyPr wrap="none" lIns="0" tIns="0" rIns="0" bIns="0" rtlCol="0" anchor="t">
            <a:spAutoFit/>
          </a:bodyPr>
          <a:lstStyle/>
          <a:p>
            <a:pPr marL="0" indent="0" algn="l">
              <a:lnSpc>
                <a:spcPct val="112000"/>
              </a:lnSpc>
              <a:buNone/>
            </a:pPr>
            <a:r>
              <a:rPr lang="en-US" sz="1050" dirty="0">
                <a:solidFill>
                  <a:srgbClr val="E5E7EB"/>
                </a:solidFill>
                <a:latin typeface="Inter" pitchFamily="34" charset="0"/>
                <a:ea typeface="Inter" pitchFamily="34" charset="-122"/>
                <a:cs typeface="Inter" pitchFamily="34" charset="-120"/>
              </a:rPr>
              <a:t>"We just need to make the model more explainable."</a:t>
            </a:r>
            <a:endParaRPr lang="en-US" sz="1050" dirty="0"/>
          </a:p>
        </p:txBody>
      </p:sp>
      <p:sp>
        <p:nvSpPr>
          <p:cNvPr id="8" name="Shape 4"/>
          <p:cNvSpPr/>
          <p:nvPr/>
        </p:nvSpPr>
        <p:spPr>
          <a:xfrm>
            <a:off x="4579144" y="1248370"/>
            <a:ext cx="3707606" cy="978694"/>
          </a:xfrm>
          <a:prstGeom prst="rect">
            <a:avLst/>
          </a:prstGeom>
          <a:solidFill>
            <a:srgbClr val="8B5CF6">
              <a:alpha val="5000"/>
            </a:srgbClr>
          </a:solidFill>
          <a:ln/>
        </p:spPr>
        <p:txBody>
          <a:bodyPr/>
          <a:lstStyle/>
          <a:p>
            <a:endParaRPr lang="en-US"/>
          </a:p>
        </p:txBody>
      </p:sp>
      <p:sp>
        <p:nvSpPr>
          <p:cNvPr id="9" name="Shape 5"/>
          <p:cNvSpPr/>
          <p:nvPr/>
        </p:nvSpPr>
        <p:spPr>
          <a:xfrm>
            <a:off x="4579144" y="1248370"/>
            <a:ext cx="14288" cy="978694"/>
          </a:xfrm>
          <a:prstGeom prst="rect">
            <a:avLst/>
          </a:prstGeom>
          <a:solidFill>
            <a:srgbClr val="8B5CF6"/>
          </a:solidFill>
          <a:ln/>
        </p:spPr>
        <p:txBody>
          <a:bodyPr/>
          <a:lstStyle/>
          <a:p>
            <a:endParaRPr lang="en-US"/>
          </a:p>
        </p:txBody>
      </p:sp>
      <p:sp>
        <p:nvSpPr>
          <p:cNvPr id="10" name="Text 6"/>
          <p:cNvSpPr/>
          <p:nvPr/>
        </p:nvSpPr>
        <p:spPr>
          <a:xfrm>
            <a:off x="4672013" y="1334095"/>
            <a:ext cx="3529013" cy="121444"/>
          </a:xfrm>
          <a:prstGeom prst="rect">
            <a:avLst/>
          </a:prstGeom>
          <a:noFill/>
          <a:ln/>
        </p:spPr>
        <p:txBody>
          <a:bodyPr wrap="square" lIns="0" tIns="0" rIns="0" bIns="0" rtlCol="0" anchor="t">
            <a:spAutoFit/>
          </a:bodyPr>
          <a:lstStyle/>
          <a:p>
            <a:pPr marL="0" indent="0" algn="l">
              <a:buNone/>
            </a:pPr>
            <a:r>
              <a:rPr lang="en-US" sz="700" b="1" kern="0" spc="1" dirty="0">
                <a:solidFill>
                  <a:srgbClr val="8B5CF6"/>
                </a:solidFill>
                <a:latin typeface="Inter Bold" pitchFamily="34" charset="0"/>
                <a:ea typeface="Inter Bold" pitchFamily="34" charset="-122"/>
                <a:cs typeface="Inter Bold" pitchFamily="34" charset="-120"/>
              </a:rPr>
              <a:t>REALITY</a:t>
            </a:r>
            <a:endParaRPr lang="en-US" sz="700" dirty="0"/>
          </a:p>
        </p:txBody>
      </p:sp>
      <p:sp>
        <p:nvSpPr>
          <p:cNvPr id="11" name="Text 7"/>
          <p:cNvSpPr/>
          <p:nvPr/>
        </p:nvSpPr>
        <p:spPr>
          <a:xfrm>
            <a:off x="4672013" y="1541264"/>
            <a:ext cx="3529013" cy="600075"/>
          </a:xfrm>
          <a:prstGeom prst="rect">
            <a:avLst/>
          </a:prstGeom>
          <a:noFill/>
          <a:ln/>
        </p:spPr>
        <p:txBody>
          <a:bodyPr wrap="square" lIns="0" tIns="0" rIns="0" bIns="0" rtlCol="0" anchor="t">
            <a:spAutoFit/>
          </a:bodyPr>
          <a:lstStyle/>
          <a:p>
            <a:pPr marL="0" indent="0" algn="l">
              <a:lnSpc>
                <a:spcPct val="112000"/>
              </a:lnSpc>
              <a:buNone/>
            </a:pPr>
            <a:r>
              <a:rPr lang="en-US" sz="1000" b="1" dirty="0">
                <a:solidFill>
                  <a:srgbClr val="FFFFFF"/>
                </a:solidFill>
                <a:latin typeface="Inter Bold" pitchFamily="34" charset="0"/>
                <a:ea typeface="Inter Bold" pitchFamily="34" charset="-122"/>
                <a:cs typeface="Inter Bold" pitchFamily="34" charset="-120"/>
              </a:rPr>
              <a:t>Explainability is a math problem. Legibility is a design choice. Users don't need weights; they need reasons.</a:t>
            </a:r>
            <a:endParaRPr lang="en-US" sz="1000" dirty="0"/>
          </a:p>
        </p:txBody>
      </p:sp>
      <p:sp>
        <p:nvSpPr>
          <p:cNvPr id="12" name="Shape 8"/>
          <p:cNvSpPr/>
          <p:nvPr/>
        </p:nvSpPr>
        <p:spPr>
          <a:xfrm>
            <a:off x="857250" y="2355652"/>
            <a:ext cx="7429500" cy="978694"/>
          </a:xfrm>
          <a:prstGeom prst="rect">
            <a:avLst/>
          </a:prstGeom>
          <a:solidFill>
            <a:srgbClr val="FFFFFF">
              <a:alpha val="2000"/>
            </a:srgbClr>
          </a:solidFill>
          <a:ln/>
        </p:spPr>
        <p:txBody>
          <a:bodyPr/>
          <a:lstStyle/>
          <a:p>
            <a:endParaRPr lang="en-US"/>
          </a:p>
        </p:txBody>
      </p:sp>
      <p:sp>
        <p:nvSpPr>
          <p:cNvPr id="13" name="Text 9"/>
          <p:cNvSpPr/>
          <p:nvPr/>
        </p:nvSpPr>
        <p:spPr>
          <a:xfrm>
            <a:off x="971550" y="2441377"/>
            <a:ext cx="3521869" cy="121444"/>
          </a:xfrm>
          <a:prstGeom prst="rect">
            <a:avLst/>
          </a:prstGeom>
          <a:noFill/>
          <a:ln/>
        </p:spPr>
        <p:txBody>
          <a:bodyPr wrap="square" lIns="0" tIns="0" rIns="0" bIns="0" rtlCol="0" anchor="t">
            <a:spAutoFit/>
          </a:bodyPr>
          <a:lstStyle/>
          <a:p>
            <a:pPr marL="0" indent="0" algn="l">
              <a:buNone/>
            </a:pPr>
            <a:r>
              <a:rPr lang="en-US" sz="700" b="1" kern="0" spc="1" dirty="0">
                <a:solidFill>
                  <a:srgbClr val="9CA3AF"/>
                </a:solidFill>
                <a:latin typeface="Inter Bold" pitchFamily="34" charset="0"/>
                <a:ea typeface="Inter Bold" pitchFamily="34" charset="-122"/>
                <a:cs typeface="Inter Bold" pitchFamily="34" charset="-120"/>
              </a:rPr>
              <a:t>MYTH 02</a:t>
            </a:r>
            <a:endParaRPr lang="en-US" sz="700" dirty="0"/>
          </a:p>
        </p:txBody>
      </p:sp>
      <p:sp>
        <p:nvSpPr>
          <p:cNvPr id="14" name="Text 10"/>
          <p:cNvSpPr/>
          <p:nvPr/>
        </p:nvSpPr>
        <p:spPr>
          <a:xfrm>
            <a:off x="971550" y="2648545"/>
            <a:ext cx="3521869" cy="400050"/>
          </a:xfrm>
          <a:prstGeom prst="rect">
            <a:avLst/>
          </a:prstGeom>
          <a:noFill/>
          <a:ln/>
        </p:spPr>
        <p:txBody>
          <a:bodyPr wrap="square" lIns="0" tIns="0" rIns="0" bIns="0" rtlCol="0" anchor="t">
            <a:spAutoFit/>
          </a:bodyPr>
          <a:lstStyle/>
          <a:p>
            <a:pPr marL="0" indent="0" algn="l">
              <a:lnSpc>
                <a:spcPct val="112000"/>
              </a:lnSpc>
              <a:buNone/>
            </a:pPr>
            <a:r>
              <a:rPr lang="en-US" sz="1050" dirty="0">
                <a:solidFill>
                  <a:srgbClr val="E5E7EB"/>
                </a:solidFill>
                <a:latin typeface="Inter" pitchFamily="34" charset="0"/>
                <a:ea typeface="Inter" pitchFamily="34" charset="-122"/>
                <a:cs typeface="Inter" pitchFamily="34" charset="-120"/>
              </a:rPr>
              <a:t>"We are scaling our best people by cloning their workflows."</a:t>
            </a:r>
            <a:endParaRPr lang="en-US" sz="1050" dirty="0"/>
          </a:p>
        </p:txBody>
      </p:sp>
      <p:sp>
        <p:nvSpPr>
          <p:cNvPr id="15" name="Shape 11"/>
          <p:cNvSpPr/>
          <p:nvPr/>
        </p:nvSpPr>
        <p:spPr>
          <a:xfrm>
            <a:off x="4579144" y="2355652"/>
            <a:ext cx="3707606" cy="978694"/>
          </a:xfrm>
          <a:prstGeom prst="rect">
            <a:avLst/>
          </a:prstGeom>
          <a:solidFill>
            <a:srgbClr val="8B5CF6">
              <a:alpha val="5000"/>
            </a:srgbClr>
          </a:solidFill>
          <a:ln/>
        </p:spPr>
        <p:txBody>
          <a:bodyPr/>
          <a:lstStyle/>
          <a:p>
            <a:endParaRPr lang="en-US"/>
          </a:p>
        </p:txBody>
      </p:sp>
      <p:sp>
        <p:nvSpPr>
          <p:cNvPr id="16" name="Shape 12"/>
          <p:cNvSpPr/>
          <p:nvPr/>
        </p:nvSpPr>
        <p:spPr>
          <a:xfrm>
            <a:off x="4579144" y="2355652"/>
            <a:ext cx="14288" cy="978694"/>
          </a:xfrm>
          <a:prstGeom prst="rect">
            <a:avLst/>
          </a:prstGeom>
          <a:solidFill>
            <a:srgbClr val="8B5CF6"/>
          </a:solidFill>
          <a:ln/>
        </p:spPr>
        <p:txBody>
          <a:bodyPr/>
          <a:lstStyle/>
          <a:p>
            <a:endParaRPr lang="en-US"/>
          </a:p>
        </p:txBody>
      </p:sp>
      <p:sp>
        <p:nvSpPr>
          <p:cNvPr id="17" name="Text 13"/>
          <p:cNvSpPr/>
          <p:nvPr/>
        </p:nvSpPr>
        <p:spPr>
          <a:xfrm>
            <a:off x="4672013" y="2441377"/>
            <a:ext cx="3529013" cy="121444"/>
          </a:xfrm>
          <a:prstGeom prst="rect">
            <a:avLst/>
          </a:prstGeom>
          <a:noFill/>
          <a:ln/>
        </p:spPr>
        <p:txBody>
          <a:bodyPr wrap="square" lIns="0" tIns="0" rIns="0" bIns="0" rtlCol="0" anchor="t">
            <a:spAutoFit/>
          </a:bodyPr>
          <a:lstStyle/>
          <a:p>
            <a:pPr marL="0" indent="0" algn="l">
              <a:buNone/>
            </a:pPr>
            <a:r>
              <a:rPr lang="en-US" sz="700" b="1" kern="0" spc="1" dirty="0">
                <a:solidFill>
                  <a:srgbClr val="8B5CF6"/>
                </a:solidFill>
                <a:latin typeface="Inter Bold" pitchFamily="34" charset="0"/>
                <a:ea typeface="Inter Bold" pitchFamily="34" charset="-122"/>
                <a:cs typeface="Inter Bold" pitchFamily="34" charset="-120"/>
              </a:rPr>
              <a:t>REALITY</a:t>
            </a:r>
            <a:endParaRPr lang="en-US" sz="700" dirty="0"/>
          </a:p>
        </p:txBody>
      </p:sp>
      <p:sp>
        <p:nvSpPr>
          <p:cNvPr id="18" name="Text 14"/>
          <p:cNvSpPr/>
          <p:nvPr/>
        </p:nvSpPr>
        <p:spPr>
          <a:xfrm>
            <a:off x="4672013" y="2648545"/>
            <a:ext cx="3529013" cy="600075"/>
          </a:xfrm>
          <a:prstGeom prst="rect">
            <a:avLst/>
          </a:prstGeom>
          <a:noFill/>
          <a:ln/>
        </p:spPr>
        <p:txBody>
          <a:bodyPr wrap="square" lIns="0" tIns="0" rIns="0" bIns="0" rtlCol="0" anchor="t">
            <a:spAutoFit/>
          </a:bodyPr>
          <a:lstStyle/>
          <a:p>
            <a:pPr marL="0" indent="0" algn="l">
              <a:lnSpc>
                <a:spcPct val="112000"/>
              </a:lnSpc>
              <a:buNone/>
            </a:pPr>
            <a:r>
              <a:rPr lang="en-US" sz="1000" b="1" dirty="0">
                <a:solidFill>
                  <a:srgbClr val="FFFFFF"/>
                </a:solidFill>
                <a:latin typeface="Inter Bold" pitchFamily="34" charset="0"/>
                <a:ea typeface="Inter Bold" pitchFamily="34" charset="-122"/>
                <a:cs typeface="Inter Bold" pitchFamily="34" charset="-120"/>
              </a:rPr>
              <a:t>You are scaling raw outputs, not judgment. When you remove the human, you remove the filter for context collapse.</a:t>
            </a:r>
            <a:endParaRPr lang="en-US" sz="1000" dirty="0"/>
          </a:p>
        </p:txBody>
      </p:sp>
      <p:sp>
        <p:nvSpPr>
          <p:cNvPr id="19" name="Shape 15"/>
          <p:cNvSpPr/>
          <p:nvPr/>
        </p:nvSpPr>
        <p:spPr>
          <a:xfrm>
            <a:off x="857250" y="3462933"/>
            <a:ext cx="7429500" cy="978694"/>
          </a:xfrm>
          <a:prstGeom prst="rect">
            <a:avLst/>
          </a:prstGeom>
          <a:solidFill>
            <a:srgbClr val="FFFFFF">
              <a:alpha val="2000"/>
            </a:srgbClr>
          </a:solidFill>
          <a:ln/>
        </p:spPr>
        <p:txBody>
          <a:bodyPr/>
          <a:lstStyle/>
          <a:p>
            <a:endParaRPr lang="en-US"/>
          </a:p>
        </p:txBody>
      </p:sp>
      <p:sp>
        <p:nvSpPr>
          <p:cNvPr id="20" name="Text 16"/>
          <p:cNvSpPr/>
          <p:nvPr/>
        </p:nvSpPr>
        <p:spPr>
          <a:xfrm>
            <a:off x="971550" y="3548658"/>
            <a:ext cx="3521869" cy="121444"/>
          </a:xfrm>
          <a:prstGeom prst="rect">
            <a:avLst/>
          </a:prstGeom>
          <a:noFill/>
          <a:ln/>
        </p:spPr>
        <p:txBody>
          <a:bodyPr wrap="square" lIns="0" tIns="0" rIns="0" bIns="0" rtlCol="0" anchor="t">
            <a:spAutoFit/>
          </a:bodyPr>
          <a:lstStyle/>
          <a:p>
            <a:pPr marL="0" indent="0" algn="l">
              <a:buNone/>
            </a:pPr>
            <a:r>
              <a:rPr lang="en-US" sz="700" b="1" kern="0" spc="1" dirty="0">
                <a:solidFill>
                  <a:srgbClr val="9CA3AF"/>
                </a:solidFill>
                <a:latin typeface="Inter Bold" pitchFamily="34" charset="0"/>
                <a:ea typeface="Inter Bold" pitchFamily="34" charset="-122"/>
                <a:cs typeface="Inter Bold" pitchFamily="34" charset="-120"/>
              </a:rPr>
              <a:t>MYTH 03</a:t>
            </a:r>
            <a:endParaRPr lang="en-US" sz="700" dirty="0"/>
          </a:p>
        </p:txBody>
      </p:sp>
      <p:sp>
        <p:nvSpPr>
          <p:cNvPr id="21" name="Text 17"/>
          <p:cNvSpPr/>
          <p:nvPr/>
        </p:nvSpPr>
        <p:spPr>
          <a:xfrm>
            <a:off x="971550" y="3755827"/>
            <a:ext cx="3521869" cy="400050"/>
          </a:xfrm>
          <a:prstGeom prst="rect">
            <a:avLst/>
          </a:prstGeom>
          <a:noFill/>
          <a:ln/>
        </p:spPr>
        <p:txBody>
          <a:bodyPr wrap="square" lIns="0" tIns="0" rIns="0" bIns="0" rtlCol="0" anchor="t">
            <a:spAutoFit/>
          </a:bodyPr>
          <a:lstStyle/>
          <a:p>
            <a:pPr marL="0" indent="0" algn="l">
              <a:lnSpc>
                <a:spcPct val="112000"/>
              </a:lnSpc>
              <a:buNone/>
            </a:pPr>
            <a:r>
              <a:rPr lang="en-US" sz="1050" dirty="0">
                <a:solidFill>
                  <a:srgbClr val="E5E7EB"/>
                </a:solidFill>
                <a:latin typeface="Inter" pitchFamily="34" charset="0"/>
                <a:ea typeface="Inter" pitchFamily="34" charset="-122"/>
                <a:cs typeface="Inter" pitchFamily="34" charset="-120"/>
              </a:rPr>
              <a:t>"The next model upgrade will fix the hallucination issues."</a:t>
            </a:r>
            <a:endParaRPr lang="en-US" sz="1050" dirty="0"/>
          </a:p>
        </p:txBody>
      </p:sp>
      <p:sp>
        <p:nvSpPr>
          <p:cNvPr id="22" name="Shape 18"/>
          <p:cNvSpPr/>
          <p:nvPr/>
        </p:nvSpPr>
        <p:spPr>
          <a:xfrm>
            <a:off x="4579144" y="3462933"/>
            <a:ext cx="3707606" cy="978694"/>
          </a:xfrm>
          <a:prstGeom prst="rect">
            <a:avLst/>
          </a:prstGeom>
          <a:solidFill>
            <a:srgbClr val="8B5CF6">
              <a:alpha val="5000"/>
            </a:srgbClr>
          </a:solidFill>
          <a:ln/>
        </p:spPr>
        <p:txBody>
          <a:bodyPr/>
          <a:lstStyle/>
          <a:p>
            <a:endParaRPr lang="en-US"/>
          </a:p>
        </p:txBody>
      </p:sp>
      <p:sp>
        <p:nvSpPr>
          <p:cNvPr id="23" name="Shape 19"/>
          <p:cNvSpPr/>
          <p:nvPr/>
        </p:nvSpPr>
        <p:spPr>
          <a:xfrm>
            <a:off x="4579144" y="3462933"/>
            <a:ext cx="14288" cy="978694"/>
          </a:xfrm>
          <a:prstGeom prst="rect">
            <a:avLst/>
          </a:prstGeom>
          <a:solidFill>
            <a:srgbClr val="8B5CF6"/>
          </a:solidFill>
          <a:ln/>
        </p:spPr>
        <p:txBody>
          <a:bodyPr/>
          <a:lstStyle/>
          <a:p>
            <a:endParaRPr lang="en-US"/>
          </a:p>
        </p:txBody>
      </p:sp>
      <p:sp>
        <p:nvSpPr>
          <p:cNvPr id="24" name="Text 20"/>
          <p:cNvSpPr/>
          <p:nvPr/>
        </p:nvSpPr>
        <p:spPr>
          <a:xfrm>
            <a:off x="4672013" y="3548658"/>
            <a:ext cx="3529013" cy="121444"/>
          </a:xfrm>
          <a:prstGeom prst="rect">
            <a:avLst/>
          </a:prstGeom>
          <a:noFill/>
          <a:ln/>
        </p:spPr>
        <p:txBody>
          <a:bodyPr wrap="square" lIns="0" tIns="0" rIns="0" bIns="0" rtlCol="0" anchor="t">
            <a:spAutoFit/>
          </a:bodyPr>
          <a:lstStyle/>
          <a:p>
            <a:pPr marL="0" indent="0" algn="l">
              <a:buNone/>
            </a:pPr>
            <a:r>
              <a:rPr lang="en-US" sz="700" b="1" kern="0" spc="1" dirty="0">
                <a:solidFill>
                  <a:srgbClr val="8B5CF6"/>
                </a:solidFill>
                <a:latin typeface="Inter Bold" pitchFamily="34" charset="0"/>
                <a:ea typeface="Inter Bold" pitchFamily="34" charset="-122"/>
                <a:cs typeface="Inter Bold" pitchFamily="34" charset="-120"/>
              </a:rPr>
              <a:t>REALITY</a:t>
            </a:r>
            <a:endParaRPr lang="en-US" sz="700" dirty="0"/>
          </a:p>
        </p:txBody>
      </p:sp>
      <p:sp>
        <p:nvSpPr>
          <p:cNvPr id="25" name="Text 21"/>
          <p:cNvSpPr/>
          <p:nvPr/>
        </p:nvSpPr>
        <p:spPr>
          <a:xfrm>
            <a:off x="4672013" y="3755827"/>
            <a:ext cx="3529013" cy="600075"/>
          </a:xfrm>
          <a:prstGeom prst="rect">
            <a:avLst/>
          </a:prstGeom>
          <a:noFill/>
          <a:ln/>
        </p:spPr>
        <p:txBody>
          <a:bodyPr wrap="square" lIns="0" tIns="0" rIns="0" bIns="0" rtlCol="0" anchor="t">
            <a:spAutoFit/>
          </a:bodyPr>
          <a:lstStyle/>
          <a:p>
            <a:pPr marL="0" indent="0" algn="l">
              <a:lnSpc>
                <a:spcPct val="112000"/>
              </a:lnSpc>
              <a:buNone/>
            </a:pPr>
            <a:r>
              <a:rPr lang="en-US" sz="1000" b="1" dirty="0">
                <a:solidFill>
                  <a:srgbClr val="FFFFFF"/>
                </a:solidFill>
                <a:latin typeface="Inter Bold" pitchFamily="34" charset="0"/>
                <a:ea typeface="Inter Bold" pitchFamily="34" charset="-122"/>
                <a:cs typeface="Inter Bold" pitchFamily="34" charset="-120"/>
              </a:rPr>
              <a:t>Upgrades change behavior unpredictably. If you lack manual governance now, a "smarter" model just makes faster mistakes.</a:t>
            </a:r>
            <a:endParaRPr lang="en-US" sz="1000" dirty="0"/>
          </a:p>
        </p:txBody>
      </p:sp>
      <p:sp>
        <p:nvSpPr>
          <p:cNvPr id="26" name="Shape 22"/>
          <p:cNvSpPr/>
          <p:nvPr/>
        </p:nvSpPr>
        <p:spPr>
          <a:xfrm>
            <a:off x="714375" y="4700588"/>
            <a:ext cx="7715250" cy="214313"/>
          </a:xfrm>
          <a:prstGeom prst="rect">
            <a:avLst/>
          </a:prstGeom>
          <a:solidFill>
            <a:srgbClr val="000000">
              <a:alpha val="0"/>
            </a:srgbClr>
          </a:solidFill>
          <a:ln/>
        </p:spPr>
        <p:txBody>
          <a:bodyPr/>
          <a:lstStyle/>
          <a:p>
            <a:endParaRPr lang="en-US"/>
          </a:p>
        </p:txBody>
      </p:sp>
      <p:sp>
        <p:nvSpPr>
          <p:cNvPr id="27" name="Shape 23"/>
          <p:cNvSpPr/>
          <p:nvPr/>
        </p:nvSpPr>
        <p:spPr>
          <a:xfrm>
            <a:off x="714375" y="4700588"/>
            <a:ext cx="7715250" cy="7144"/>
          </a:xfrm>
          <a:prstGeom prst="rect">
            <a:avLst/>
          </a:prstGeom>
          <a:solidFill>
            <a:srgbClr val="FFFFFF"/>
          </a:solidFill>
          <a:ln/>
        </p:spPr>
        <p:txBody>
          <a:bodyPr/>
          <a:lstStyle/>
          <a:p>
            <a:endParaRPr lang="en-US"/>
          </a:p>
        </p:txBody>
      </p:sp>
      <p:sp>
        <p:nvSpPr>
          <p:cNvPr id="28" name="Text 24"/>
          <p:cNvSpPr/>
          <p:nvPr/>
        </p:nvSpPr>
        <p:spPr>
          <a:xfrm>
            <a:off x="714375" y="4793456"/>
            <a:ext cx="3232547" cy="121444"/>
          </a:xfrm>
          <a:prstGeom prst="rect">
            <a:avLst/>
          </a:prstGeom>
          <a:noFill/>
          <a:ln/>
        </p:spPr>
        <p:txBody>
          <a:bodyPr wrap="square" lIns="0" tIns="0" rIns="0" bIns="0" rtlCol="0" anchor="t">
            <a:spAutoFit/>
          </a:bodyPr>
          <a:lstStyle/>
          <a:p>
            <a:pPr marL="0" indent="0" algn="l">
              <a:buNone/>
            </a:pPr>
            <a:r>
              <a:rPr lang="en-US" sz="750" dirty="0">
                <a:solidFill>
                  <a:srgbClr val="6B7280"/>
                </a:solidFill>
                <a:latin typeface="Inter" pitchFamily="34" charset="0"/>
                <a:ea typeface="Inter" pitchFamily="34" charset="-122"/>
                <a:cs typeface="Inter" pitchFamily="34" charset="-120"/>
              </a:rPr>
              <a:t>The Human Blueprint Framework · human-blueprint.ai · Giorgio Natili</a:t>
            </a:r>
            <a:endParaRPr lang="en-US" sz="750" dirty="0"/>
          </a:p>
        </p:txBody>
      </p:sp>
      <p:sp>
        <p:nvSpPr>
          <p:cNvPr id="29" name="Text 25"/>
          <p:cNvSpPr/>
          <p:nvPr/>
        </p:nvSpPr>
        <p:spPr>
          <a:xfrm>
            <a:off x="8303617" y="4793456"/>
            <a:ext cx="96180" cy="115416"/>
          </a:xfrm>
          <a:prstGeom prst="rect">
            <a:avLst/>
          </a:prstGeom>
          <a:noFill/>
          <a:ln/>
        </p:spPr>
        <p:txBody>
          <a:bodyPr wrap="none" lIns="0" tIns="0" rIns="0" bIns="0" rtlCol="0" anchor="t">
            <a:spAutoFit/>
          </a:bodyPr>
          <a:lstStyle/>
          <a:p>
            <a:pPr marL="0" indent="0" algn="l">
              <a:buNone/>
            </a:pPr>
            <a:r>
              <a:rPr lang="en-US" sz="750" dirty="0">
                <a:solidFill>
                  <a:srgbClr val="6B7280"/>
                </a:solidFill>
                <a:latin typeface="Inter" pitchFamily="34" charset="0"/>
                <a:ea typeface="Inter" pitchFamily="34" charset="-122"/>
              </a:rPr>
              <a:t>09</a:t>
            </a:r>
            <a:endParaRPr lang="en-US" sz="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190</TotalTime>
  <Words>5465</Words>
  <Application>Microsoft Macintosh PowerPoint</Application>
  <PresentationFormat>On-screen Show (16:9)</PresentationFormat>
  <Paragraphs>331</Paragraphs>
  <Slides>24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Inter</vt:lpstr>
      <vt:lpstr>Inter Black</vt:lpstr>
      <vt:lpstr>Inter Bold</vt:lpstr>
      <vt:lpstr>monospace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Giorgio Natili</cp:lastModifiedBy>
  <cp:revision>15</cp:revision>
  <dcterms:created xsi:type="dcterms:W3CDTF">2026-06-24T02:53:52Z</dcterms:created>
  <dcterms:modified xsi:type="dcterms:W3CDTF">2026-06-24T06:04:36Z</dcterms:modified>
</cp:coreProperties>
</file>